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0"/>
  </p:notesMasterIdLst>
  <p:sldIdLst>
    <p:sldId id="256" r:id="rId2"/>
    <p:sldId id="297" r:id="rId3"/>
    <p:sldId id="261" r:id="rId4"/>
    <p:sldId id="262" r:id="rId5"/>
    <p:sldId id="264" r:id="rId6"/>
    <p:sldId id="284" r:id="rId7"/>
    <p:sldId id="295" r:id="rId8"/>
    <p:sldId id="282" r:id="rId9"/>
    <p:sldId id="298" r:id="rId10"/>
    <p:sldId id="258" r:id="rId11"/>
    <p:sldId id="259" r:id="rId12"/>
    <p:sldId id="283" r:id="rId13"/>
    <p:sldId id="293" r:id="rId14"/>
    <p:sldId id="289" r:id="rId15"/>
    <p:sldId id="296" r:id="rId16"/>
    <p:sldId id="291" r:id="rId17"/>
    <p:sldId id="299" r:id="rId18"/>
    <p:sldId id="288" r:id="rId1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00"/>
    <a:srgbClr val="FF66FF"/>
    <a:srgbClr val="6600FF"/>
    <a:srgbClr val="3366FF"/>
    <a:srgbClr val="000000"/>
    <a:srgbClr val="FFFF00"/>
    <a:srgbClr val="F373E4"/>
    <a:srgbClr val="CC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914" autoAdjust="0"/>
  </p:normalViewPr>
  <p:slideViewPr>
    <p:cSldViewPr>
      <p:cViewPr>
        <p:scale>
          <a:sx n="85" d="100"/>
          <a:sy n="85" d="100"/>
        </p:scale>
        <p:origin x="-136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630070088829"/>
          <c:y val="7.1311719453454908E-2"/>
          <c:w val="0.83475482182651972"/>
          <c:h val="0.73875441406651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Первоначальный план на  2019 года (тыс. руб.)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2"/>
              <c:layout>
                <c:manualLayout>
                  <c:x val="-1.9370280052916623E-2"/>
                  <c:y val="-6.69581017017799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46124.800000000003</c:v>
                </c:pt>
                <c:pt idx="1">
                  <c:v>46229.2</c:v>
                </c:pt>
                <c:pt idx="2">
                  <c:v>-104.39999999999418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Исполнено за 2019 года (тыс. руб.)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3.0672920400148774E-3"/>
                  <c:y val="-8.930266538598383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9 698,1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774E-3"/>
                  <c:y val="-2.2325226873526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48 348,2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8255665336904676E-3"/>
                  <c:y val="-6.69704069449386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1 349</a:t>
                    </a:r>
                    <a:r>
                      <a:rPr lang="en-US" dirty="0" smtClean="0"/>
                      <a:t>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49690.2</c:v>
                </c:pt>
                <c:pt idx="1">
                  <c:v>48352.3</c:v>
                </c:pt>
                <c:pt idx="2">
                  <c:v>1337.8999999999942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1062400"/>
        <c:axId val="151063936"/>
      </c:barChart>
      <c:catAx>
        <c:axId val="151062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51063936"/>
        <c:crosses val="autoZero"/>
        <c:auto val="1"/>
        <c:lblAlgn val="ctr"/>
        <c:lblOffset val="100"/>
        <c:tickLblSkip val="1"/>
        <c:noMultiLvlLbl val="0"/>
      </c:catAx>
      <c:valAx>
        <c:axId val="151063936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06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803915344606904"/>
          <c:y val="7.4563620919757156E-2"/>
          <c:w val="0.28713995546388565"/>
          <c:h val="0.5552435102147581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59886582650237E-2"/>
          <c:y val="0.10710445938195719"/>
          <c:w val="0.58882539621201513"/>
          <c:h val="0.817276654893320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  <a:round/>
            </a:ln>
            <a:effectLst>
              <a:outerShdw blurRad="50800" dist="508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/>
            </a:sp3d>
          </c:spPr>
          <c:explosion val="14"/>
          <c:dPt>
            <c:idx val="0"/>
            <c:bubble3D val="0"/>
            <c:spPr>
              <a:solidFill>
                <a:srgbClr val="00B0F0"/>
              </a:solidFill>
              <a:effectLst>
                <a:outerShdw blurRad="50800" dist="508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  <a:round/>
              </a:ln>
              <a:effectLst>
                <a:outerShdw blurRad="50800" dist="508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35,8 %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5,0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9,2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      17 800,1тыс.рублей</c:v>
                </c:pt>
                <c:pt idx="1">
                  <c:v>неналоговые доходы                     2 487,8 тыс.рублей</c:v>
                </c:pt>
                <c:pt idx="2">
                  <c:v>безвозмездные поступления                     29 410,2 тыс.рублей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17800.099999999999</c:v>
                </c:pt>
                <c:pt idx="1">
                  <c:v>2487.8000000000002</c:v>
                </c:pt>
                <c:pt idx="2">
                  <c:v>29410.2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95020360056617"/>
          <c:y val="0.2247677422447148"/>
          <c:w val="0.2792945711346082"/>
          <c:h val="0.5132681529620404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755091594184238"/>
          <c:y val="4.7591713795468935E-2"/>
          <c:w val="0.49176947628871981"/>
          <c:h val="0.921613647866286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2018  (тыс. руб)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112,6 %</c:v>
                </c:pt>
                <c:pt idx="1">
                  <c:v>Прочие налоговые доходы 93,3%</c:v>
                </c:pt>
                <c:pt idx="2">
                  <c:v>Налоги из выручки  114,4 %</c:v>
                </c:pt>
                <c:pt idx="3">
                  <c:v>Налог на прибыль 160,3%</c:v>
                </c:pt>
                <c:pt idx="4">
                  <c:v>Налоги на собственность  56,6%</c:v>
                </c:pt>
                <c:pt idx="5">
                  <c:v>Налог на добавленную стоимость 100,2%</c:v>
                </c:pt>
                <c:pt idx="6">
                  <c:v>Подоходный налог  108,1 %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2209.6</c:v>
                </c:pt>
                <c:pt idx="1">
                  <c:v>227.6</c:v>
                </c:pt>
                <c:pt idx="2">
                  <c:v>2645.8</c:v>
                </c:pt>
                <c:pt idx="3">
                  <c:v>538.5</c:v>
                </c:pt>
                <c:pt idx="4">
                  <c:v>3637.8</c:v>
                </c:pt>
                <c:pt idx="5">
                  <c:v>3738.5</c:v>
                </c:pt>
                <c:pt idx="6">
                  <c:v>7301.6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2019 (тыс. руб.)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7 891,5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112,6 %</c:v>
                </c:pt>
                <c:pt idx="1">
                  <c:v>Прочие налоговые доходы 93,3%</c:v>
                </c:pt>
                <c:pt idx="2">
                  <c:v>Налоги из выручки  114,4 %</c:v>
                </c:pt>
                <c:pt idx="3">
                  <c:v>Налог на прибыль 160,3%</c:v>
                </c:pt>
                <c:pt idx="4">
                  <c:v>Налоги на собственность  56,6%</c:v>
                </c:pt>
                <c:pt idx="5">
                  <c:v>Налог на добавленную стоимость 100,2%</c:v>
                </c:pt>
                <c:pt idx="6">
                  <c:v>Подоходный налог  108,1 %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2487.8000000000002</c:v>
                </c:pt>
                <c:pt idx="1">
                  <c:v>212.4</c:v>
                </c:pt>
                <c:pt idx="2">
                  <c:v>3026.9</c:v>
                </c:pt>
                <c:pt idx="3">
                  <c:v>863.4</c:v>
                </c:pt>
                <c:pt idx="4">
                  <c:v>2060.4</c:v>
                </c:pt>
                <c:pt idx="5">
                  <c:v>3745.6</c:v>
                </c:pt>
                <c:pt idx="6">
                  <c:v>7890.9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70496"/>
        <c:axId val="161776384"/>
      </c:barChart>
      <c:catAx>
        <c:axId val="161770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anose="02020603050405020304" pitchFamily="18" charset="0"/>
              </a:defRPr>
            </a:pPr>
            <a:endParaRPr lang="ru-RU"/>
          </a:p>
        </c:txPr>
        <c:crossAx val="161776384"/>
        <c:crosses val="autoZero"/>
        <c:auto val="1"/>
        <c:lblAlgn val="ctr"/>
        <c:lblOffset val="100"/>
        <c:noMultiLvlLbl val="0"/>
      </c:catAx>
      <c:valAx>
        <c:axId val="1617763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61770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5624067481941859"/>
          <c:h val="0.8362285142920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6600FF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dPt>
            <c:idx val="4"/>
            <c:bubble3D val="0"/>
            <c:spPr>
              <a:solidFill>
                <a:srgbClr val="00CC00"/>
              </a:solidFill>
            </c:spPr>
          </c:dPt>
          <c:dPt>
            <c:idx val="5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dPt>
            <c:idx val="9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Лист1!$A$2:$A$11</c:f>
              <c:strCache>
                <c:ptCount val="10"/>
                <c:pt idx="0">
                  <c:v>Филиал "Белмит" 1 319,3тыс. руб.</c:v>
                </c:pt>
                <c:pt idx="1">
                  <c:v>СЗАО "Агролинк" 725,2ыс. руб.</c:v>
                </c:pt>
                <c:pt idx="2">
                  <c:v>ГЛХУ "Быховский лесхоз" 688,7тыс. руб.</c:v>
                </c:pt>
                <c:pt idx="3">
                  <c:v>УКП "Жилкомхоз"  549,3 тыс. руб.</c:v>
                </c:pt>
                <c:pt idx="4">
                  <c:v>ОАО "Торфопредприятие Днепровское" 595,9 тыс. руб.</c:v>
                </c:pt>
                <c:pt idx="5">
                  <c:v>Сельскохозяйственные организации-950,9 тыс.руб.</c:v>
                </c:pt>
                <c:pt idx="6">
                  <c:v>ИП 965,3 тыс. руб.</c:v>
                </c:pt>
                <c:pt idx="7">
                  <c:v>ООО"ЭнергоСтройГрупп" 375,4 тыс.руб.</c:v>
                </c:pt>
                <c:pt idx="8">
                  <c:v>Бюджетные организации 2 424,4 тыс. руб.</c:v>
                </c:pt>
                <c:pt idx="9">
                  <c:v>физические лица и прочие организации 7 947,4 тыс. 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0.08</c:v>
                </c:pt>
                <c:pt idx="1">
                  <c:v>4.3999999999999997E-2</c:v>
                </c:pt>
                <c:pt idx="2">
                  <c:v>4.2000000000000003E-2</c:v>
                </c:pt>
                <c:pt idx="3">
                  <c:v>3.3000000000000002E-2</c:v>
                </c:pt>
                <c:pt idx="4">
                  <c:v>3.5999999999999997E-2</c:v>
                </c:pt>
                <c:pt idx="5">
                  <c:v>5.7000000000000002E-2</c:v>
                </c:pt>
                <c:pt idx="6">
                  <c:v>5.8000000000000003E-2</c:v>
                </c:pt>
                <c:pt idx="7">
                  <c:v>2.3E-2</c:v>
                </c:pt>
                <c:pt idx="8">
                  <c:v>0.14699999999999999</c:v>
                </c:pt>
                <c:pt idx="9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292501935046701"/>
          <c:y val="0"/>
          <c:w val="0.4456173831925011"/>
          <c:h val="1"/>
        </c:manualLayout>
      </c:layout>
      <c:overlay val="0"/>
      <c:spPr>
        <a:ln>
          <a:solidFill>
            <a:schemeClr val="accent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2019 года </a:t>
            </a: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i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функциональной классификации</a:t>
            </a:r>
            <a:r>
              <a:rPr lang="ru-RU" b="0" i="1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 бюджета</a:t>
            </a:r>
          </a:p>
        </c:rich>
      </c:tx>
      <c:layout>
        <c:manualLayout>
          <c:xMode val="edge"/>
          <c:yMode val="edge"/>
          <c:x val="0.1168450937757616"/>
          <c:y val="1.879266501252947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23712491329155"/>
          <c:y val="0.18947416336456444"/>
          <c:w val="0.60559225912340275"/>
          <c:h val="0.800727542618721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rgbClr val="6600FF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7C80"/>
              </a:solidFill>
            </c:spPr>
          </c:dPt>
          <c:dLbls>
            <c:dLbl>
              <c:idx val="3"/>
              <c:layout>
                <c:manualLayout>
                  <c:x val="1.6074427771330731E-2"/>
                  <c:y val="-2.5599933340739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2444462286636686"/>
                  <c:y val="0.10168700391314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301441296438582E-2"/>
                  <c:y val="1.3471167190572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 </c:v>
                </c:pt>
                <c:pt idx="1">
                  <c:v>Жилищно-коммунальные услуги и жилищное строительство                                       </c:v>
                </c:pt>
                <c:pt idx="2">
                  <c:v>Общегосударственная деятельность          </c:v>
                </c:pt>
                <c:pt idx="3">
                  <c:v>Национальная экономика                         </c:v>
                </c:pt>
                <c:pt idx="4">
                  <c:v>Социальная политика                                                           </c:v>
                </c:pt>
                <c:pt idx="5">
                  <c:v>Физическая культура, спорт, культура и средства массовой информации </c:v>
                </c:pt>
                <c:pt idx="6">
                  <c:v>Здравоохранение 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0.36599999999999999</c:v>
                </c:pt>
                <c:pt idx="1">
                  <c:v>0.16400000000000001</c:v>
                </c:pt>
                <c:pt idx="2">
                  <c:v>7.0000000000000007E-2</c:v>
                </c:pt>
                <c:pt idx="3">
                  <c:v>2.3E-2</c:v>
                </c:pt>
                <c:pt idx="4">
                  <c:v>8.2000000000000003E-2</c:v>
                </c:pt>
                <c:pt idx="5">
                  <c:v>6.6000000000000003E-2</c:v>
                </c:pt>
                <c:pt idx="6">
                  <c:v>0.22600000000000001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8.892569359706998E-3"/>
          <c:y val="0.15568085027589526"/>
          <c:w val="0.34233579555586263"/>
          <c:h val="0.84431914972410471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экономической классификации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бюджета</a:t>
            </a:r>
          </a:p>
        </c:rich>
      </c:tx>
      <c:layout>
        <c:manualLayout>
          <c:xMode val="edge"/>
          <c:yMode val="edge"/>
          <c:x val="9.3131575483209619E-2"/>
          <c:y val="1.1628744547309151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690780389480538E-2"/>
          <c:y val="0.19606475348892857"/>
          <c:w val="0.55224197778211381"/>
          <c:h val="0.7553654638628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rgbClr val="6600FF"/>
              </a:solidFill>
            </c:spPr>
          </c:dPt>
          <c:dPt>
            <c:idx val="2"/>
            <c:bubble3D val="0"/>
            <c:spPr>
              <a:solidFill>
                <a:srgbClr val="FF9933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FF330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dPt>
            <c:idx val="9"/>
            <c:bubble3D val="0"/>
            <c:spPr>
              <a:solidFill>
                <a:srgbClr val="F373E4"/>
              </a:solidFill>
            </c:spPr>
          </c:dPt>
          <c:dLbls>
            <c:dLbl>
              <c:idx val="0"/>
              <c:layout>
                <c:manualLayout>
                  <c:x val="-9.5979064884480617E-2"/>
                  <c:y val="1.1058600326459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5274913431654186E-3"/>
                  <c:y val="1.61865409337912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34282371986679E-3"/>
                  <c:y val="-2.38786044529850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9539537623737411E-3"/>
                  <c:y val="-1.3434709940653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4133583663439823E-3"/>
                  <c:y val="6.697973729414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0269629238207894E-2"/>
                  <c:y val="-1.438713769288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5635741686964751E-3"/>
                  <c:y val="-1.22286473664098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0843799801889426E-2"/>
                  <c:y val="-2.36240539817920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3.3125404366835032E-2"/>
                  <c:y val="-1.98413546236010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5.1334048784495469E-2"/>
                  <c:y val="5.31931128531506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плата и взносы (отчисления) на соц.страхование            ( 27 775,0 тыс.руб.)</c:v>
                </c:pt>
                <c:pt idx="1">
                  <c:v>Субсидии (5 059,0 тыс.руб.)</c:v>
                </c:pt>
                <c:pt idx="2">
                  <c:v>Оплата коммунальных услуг                  (4 321,4 тыс.руб.)</c:v>
                </c:pt>
                <c:pt idx="3">
                  <c:v>Лекарственные средства и изделия медицинского назначения (711,1 тыс. рублей)</c:v>
                </c:pt>
                <c:pt idx="4">
                  <c:v>Текущие  и капитальные бюджетные трансферты населению (3477,1тыс.руб.)</c:v>
                </c:pt>
                <c:pt idx="5">
                  <c:v>Текущее содержание сооружений благоустройства 1 036,5 тыс.руб.)</c:v>
                </c:pt>
                <c:pt idx="6">
                  <c:v>Обслуживание ценных бумаг                 (32,6ыс.руб.)</c:v>
                </c:pt>
                <c:pt idx="7">
                  <c:v>Продукты питания (757,3 тыс.руб.)</c:v>
                </c:pt>
                <c:pt idx="8">
                  <c:v>Транспортные услуги (471,2 тыс.руб.)</c:v>
                </c:pt>
                <c:pt idx="9">
                  <c:v>Иные расходы (4706,0 тыс. руб.)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27775</c:v>
                </c:pt>
                <c:pt idx="1">
                  <c:v>5059</c:v>
                </c:pt>
                <c:pt idx="2">
                  <c:v>4322.3999999999996</c:v>
                </c:pt>
                <c:pt idx="3">
                  <c:v>711.1</c:v>
                </c:pt>
                <c:pt idx="4">
                  <c:v>3477.1</c:v>
                </c:pt>
                <c:pt idx="5">
                  <c:v>1036.5</c:v>
                </c:pt>
                <c:pt idx="6">
                  <c:v>32.6</c:v>
                </c:pt>
                <c:pt idx="7">
                  <c:v>757.3</c:v>
                </c:pt>
                <c:pt idx="8">
                  <c:v>471.2</c:v>
                </c:pt>
                <c:pt idx="9">
                  <c:v>4706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85753123602517"/>
          <c:y val="0.12092810811008788"/>
          <c:w val="0.33447252359448387"/>
          <c:h val="0.82375035252493312"/>
        </c:manualLayout>
      </c:layout>
      <c:overlay val="0"/>
      <c:txPr>
        <a:bodyPr/>
        <a:lstStyle/>
        <a:p>
          <a:pPr>
            <a:defRPr sz="1300" kern="800" cap="none" spc="0" normalizeH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4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 за 2018 г (тыс. руб.)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91.2</c:v>
                </c:pt>
                <c:pt idx="1">
                  <c:v>447.3</c:v>
                </c:pt>
                <c:pt idx="2">
                  <c:v>85.1</c:v>
                </c:pt>
                <c:pt idx="3">
                  <c:v>87.2</c:v>
                </c:pt>
                <c:pt idx="4">
                  <c:v>88.9</c:v>
                </c:pt>
                <c:pt idx="5">
                  <c:v>48.6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 за   2019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10557796643664E-2"/>
                  <c:y val="-2.196482445781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103.1</c:v>
                </c:pt>
                <c:pt idx="1">
                  <c:v>409.2</c:v>
                </c:pt>
                <c:pt idx="2">
                  <c:v>70.400000000000006</c:v>
                </c:pt>
                <c:pt idx="3">
                  <c:v>92.4</c:v>
                </c:pt>
                <c:pt idx="4">
                  <c:v>113.3</c:v>
                </c:pt>
                <c:pt idx="5">
                  <c:v>64.3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уточненный план  2019 г. (тыс. руб.)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103.1</c:v>
                </c:pt>
                <c:pt idx="1">
                  <c:v>470</c:v>
                </c:pt>
                <c:pt idx="2">
                  <c:v>69.099999999999994</c:v>
                </c:pt>
                <c:pt idx="3">
                  <c:v>91.6</c:v>
                </c:pt>
                <c:pt idx="4">
                  <c:v>113.3</c:v>
                </c:pt>
                <c:pt idx="5">
                  <c:v>47.3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85218560"/>
        <c:axId val="185220096"/>
        <c:axId val="0"/>
      </c:bar3DChart>
      <c:catAx>
        <c:axId val="1852185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5220096"/>
        <c:crosses val="autoZero"/>
        <c:auto val="1"/>
        <c:lblAlgn val="ctr"/>
        <c:lblOffset val="100"/>
        <c:noMultiLvlLbl val="0"/>
      </c:catAx>
      <c:valAx>
        <c:axId val="185220096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5218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164652757880703"/>
          <c:y val="4.5768311945072221E-2"/>
          <c:w val="0.57050106031103753"/>
          <c:h val="0.1409512075443315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8241A-818A-4974-AB84-B228D34A1BA6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6B085-CC68-45A3-B689-A7BB00129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7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B085-CC68-45A3-B689-A7BB0012983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5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165B43-B05C-4F8C-9A7D-C13B1E05619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oblast45.ru/uploads/publications/1545/fed7c7418dd0f5b0d055843e437c01ec4c2b23a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636912"/>
            <a:ext cx="6768752" cy="325146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8640"/>
            <a:ext cx="7488832" cy="1938992"/>
          </a:xfrm>
          <a:ln>
            <a:solidFill>
              <a:srgbClr val="000000">
                <a:alpha val="38039"/>
              </a:srgb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</a:rPr>
              <a:t>ОТЧЕТ ОБ ИСПОЛНЕНИИ БЮДЖЕТА</a:t>
            </a:r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</a:rPr>
              <a:t>БЫХОВСКОГО РАЙОНА ЗА</a:t>
            </a:r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</a:rPr>
              <a:t>2019 ГОД</a:t>
            </a:r>
          </a:p>
        </p:txBody>
      </p:sp>
    </p:spTree>
    <p:extLst>
      <p:ext uri="{BB962C8B-B14F-4D97-AF65-F5344CB8AC3E}">
        <p14:creationId xmlns:p14="http://schemas.microsoft.com/office/powerpoint/2010/main" val="3627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90311701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90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13591515"/>
              </p:ext>
            </p:extLst>
          </p:nvPr>
        </p:nvGraphicFramePr>
        <p:xfrm>
          <a:off x="395536" y="116632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407884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Динамика поступления доходов от</a:t>
            </a:r>
          </a:p>
          <a:p>
            <a:pPr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внебюджетной деятельности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08124980"/>
              </p:ext>
            </p:extLst>
          </p:nvPr>
        </p:nvGraphicFramePr>
        <p:xfrm>
          <a:off x="467544" y="941284"/>
          <a:ext cx="8208912" cy="55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6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Просроченная задолженность по бюджетным ссудам                                       на 01.01.20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</a:rPr>
              <a:t>20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 г.  – 3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</a:rPr>
              <a:t>302,0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  <a:p>
            <a:pPr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з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а 201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</a:rPr>
              <a:t>9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г. взыскано бюджетных ссуд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</a:rPr>
              <a:t>192,6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 тыс. рублей, просроченная задолженность возросла на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</a:rPr>
              <a:t>712,5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7016"/>
              </p:ext>
            </p:extLst>
          </p:nvPr>
        </p:nvGraphicFramePr>
        <p:xfrm>
          <a:off x="539551" y="1700808"/>
          <a:ext cx="8136904" cy="50778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0241"/>
                <a:gridCol w="1368152"/>
                <a:gridCol w="1071703"/>
                <a:gridCol w="1060793"/>
                <a:gridCol w="1395896"/>
                <a:gridCol w="1080119"/>
              </a:tblGrid>
              <a:tr h="11355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Наименование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Просроченная задолженность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на 01.01.2019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Начислено по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графику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Погашено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2019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Просроченная задолженность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на 01.01.2020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Рост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задолжен-</a:t>
                      </a:r>
                      <a:r>
                        <a:rPr lang="ru-RU" sz="1500" dirty="0" err="1">
                          <a:effectLst/>
                          <a:latin typeface="Times New Roman"/>
                          <a:ea typeface="Times New Roman"/>
                        </a:rPr>
                        <a:t>ности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ОАО «Быховский КОСЗ»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370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,1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,8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349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,3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,8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Филиал «</a:t>
                      </a:r>
                      <a:r>
                        <a:rPr lang="ru-RU" sz="1700" dirty="0" err="1">
                          <a:effectLst/>
                          <a:latin typeface="Times New Roman"/>
                          <a:ea typeface="Times New Roman"/>
                        </a:rPr>
                        <a:t>Мокрянский</a:t>
                      </a: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ОАО «Быховский КОСЗ»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777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,4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198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,4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975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,8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198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,4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СПК «Быховский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171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,3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474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,4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1 </a:t>
                      </a: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614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443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,6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</a:rPr>
                        <a:t>ОАО «ПМК-85 Водстрой»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,6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</a:rPr>
                        <a:t>ОАО «Обидовичи»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213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,8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231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,6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128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,9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316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102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,7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</a:rPr>
                        <a:t>ОАО «Следюки»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</a:rPr>
                        <a:t>КФХ «ТиасАгроПром»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700" b="1" dirty="0" smtClean="0">
                          <a:effectLst/>
                          <a:latin typeface="Times New Roman"/>
                          <a:ea typeface="Times New Roman"/>
                        </a:rPr>
                        <a:t>589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,5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/>
                          <a:ea typeface="Times New Roman"/>
                        </a:rPr>
                        <a:t>904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/>
                          <a:ea typeface="Times New Roman"/>
                        </a:rPr>
                        <a:t>192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,6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  <a:ea typeface="Times New Roman"/>
                        </a:rPr>
                        <a:t>3 </a:t>
                      </a:r>
                      <a:r>
                        <a:rPr lang="ru-RU" sz="1700" b="1" dirty="0" smtClean="0">
                          <a:effectLst/>
                          <a:latin typeface="Times New Roman"/>
                          <a:ea typeface="Times New Roman"/>
                        </a:rPr>
                        <a:t>302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/>
                          <a:ea typeface="Times New Roman"/>
                        </a:rPr>
                        <a:t>712</a:t>
                      </a:r>
                      <a:r>
                        <a:rPr lang="en-US" sz="1700" b="1" dirty="0" smtClean="0">
                          <a:effectLst/>
                          <a:latin typeface="Times New Roman"/>
                          <a:ea typeface="Times New Roman"/>
                        </a:rPr>
                        <a:t>,5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4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903648"/>
              </p:ext>
            </p:extLst>
          </p:nvPr>
        </p:nvGraphicFramePr>
        <p:xfrm>
          <a:off x="251520" y="1270585"/>
          <a:ext cx="8640959" cy="1222312"/>
        </p:xfrm>
        <a:graphic>
          <a:graphicData uri="http://schemas.openxmlformats.org/drawingml/2006/table">
            <a:tbl>
              <a:tblPr/>
              <a:tblGrid>
                <a:gridCol w="2759994"/>
                <a:gridCol w="1798995"/>
                <a:gridCol w="2040985"/>
                <a:gridCol w="2040985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1.2019,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1.20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(+), снижение (-)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4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населения всего: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516,6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589,8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73,2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226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  <a:r>
                        <a:rPr lang="ru-RU" sz="15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просроченная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368,3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6632"/>
            <a:ext cx="9144000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i="1" cap="none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Дебиторская </a:t>
            </a:r>
            <a:r>
              <a:rPr lang="ru-RU" sz="2400" b="1" i="1" cap="none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задолженность </a:t>
            </a:r>
            <a:r>
              <a:rPr lang="ru-RU" sz="2400" b="1" i="1" cap="none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УКП «</a:t>
            </a:r>
            <a:r>
              <a:rPr lang="ru-RU" sz="2400" b="1" i="1" cap="none" dirty="0" err="1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Жилкомхоз</a:t>
            </a:r>
            <a:r>
              <a:rPr lang="ru-RU" sz="2400" b="1" i="1" cap="none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» </a:t>
            </a:r>
            <a:br>
              <a:rPr lang="ru-RU" sz="2400" b="1" i="1" cap="none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i="1" cap="none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(за </a:t>
            </a:r>
            <a:r>
              <a:rPr lang="ru-RU" sz="2400" b="1" i="1" cap="none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коммунальные </a:t>
            </a:r>
            <a:r>
              <a:rPr lang="ru-RU" sz="2400" b="1" i="1" cap="none" dirty="0" smtClean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услуги</a:t>
            </a:r>
            <a:r>
              <a:rPr lang="en-US" sz="2400" b="1" i="1" cap="none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+mn-cs"/>
              </a:rPr>
              <a:t>)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3190849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Дебиторская задолженность УПКП «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</a:rPr>
              <a:t>Быховрайводоканал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»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(за коммунальные услуги)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90584"/>
              </p:ext>
            </p:extLst>
          </p:nvPr>
        </p:nvGraphicFramePr>
        <p:xfrm>
          <a:off x="352621" y="3933056"/>
          <a:ext cx="8467851" cy="1266172"/>
        </p:xfrm>
        <a:graphic>
          <a:graphicData uri="http://schemas.openxmlformats.org/drawingml/2006/table">
            <a:tbl>
              <a:tblPr/>
              <a:tblGrid>
                <a:gridCol w="2704702"/>
                <a:gridCol w="1762955"/>
                <a:gridCol w="2000097"/>
                <a:gridCol w="2000097"/>
              </a:tblGrid>
              <a:tr h="533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1.201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1.20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тыс.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 (-)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населения всего:</a:t>
                      </a:r>
                      <a:endParaRPr lang="ru-RU" sz="15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US" sz="16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183,0</a:t>
                      </a: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32,6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  <a:r>
                        <a:rPr lang="ru-RU" sz="15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просроченная   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08" marR="8608" marT="8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Финансирование расходов</a:t>
            </a:r>
            <a:br>
              <a:rPr lang="ru-RU" dirty="0" smtClean="0"/>
            </a:br>
            <a:r>
              <a:rPr lang="ru-RU" dirty="0" smtClean="0"/>
              <a:t> по Указу №357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908320"/>
              </p:ext>
            </p:extLst>
          </p:nvPr>
        </p:nvGraphicFramePr>
        <p:xfrm>
          <a:off x="827584" y="1255979"/>
          <a:ext cx="7732228" cy="5460217"/>
        </p:xfrm>
        <a:graphic>
          <a:graphicData uri="http://schemas.openxmlformats.org/drawingml/2006/table">
            <a:tbl>
              <a:tblPr/>
              <a:tblGrid>
                <a:gridCol w="3154185"/>
                <a:gridCol w="1233398"/>
                <a:gridCol w="1517073"/>
                <a:gridCol w="1827572"/>
              </a:tblGrid>
              <a:tr h="804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сельского исполнительного комитета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плановых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назначений,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31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sng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снос ветхих и пустующих домов с хозяйственными и иными постройками, признанных бесхозяйными, в сельской местности</a:t>
                      </a: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365,0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818,6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546,4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Краснослободский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Лудчицкий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751,4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177,6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Новобыховский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022,0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Обидовичский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555,3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773,7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Следюковский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708,0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821,0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Смолицкий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183,1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145,8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Черноборский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128,6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Холстовский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1" u="sng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Ямницкий</a:t>
                      </a:r>
                      <a:endParaRPr lang="ru-RU" sz="1600" b="0" i="1" u="sng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933,0</a:t>
                      </a:r>
                      <a:endParaRPr lang="ru-RU" sz="1600" b="0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39" marR="7139" marT="71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975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3190849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sz="24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772" y="0"/>
            <a:ext cx="8820472" cy="72008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Потери бюджета за  201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77727"/>
              </p:ext>
            </p:extLst>
          </p:nvPr>
        </p:nvGraphicFramePr>
        <p:xfrm>
          <a:off x="323528" y="1607965"/>
          <a:ext cx="8352928" cy="4232567"/>
        </p:xfrm>
        <a:graphic>
          <a:graphicData uri="http://schemas.openxmlformats.org/drawingml/2006/table">
            <a:tbl>
              <a:tblPr firstRow="1" firstCol="1" bandRow="1"/>
              <a:tblGrid>
                <a:gridCol w="5561765"/>
                <a:gridCol w="2791163"/>
              </a:tblGrid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тысяч рублей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Задолженность по налогам в районный бюджет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Задолженность плательщиков, ликвидация (прекращение деятельности) или банкротство которых осуществляется по решению суда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577,9</a:t>
                      </a: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Просроченная задолженность по бюджетным ссудам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3 302,0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3 917,8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6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621758"/>
              </p:ext>
            </p:extLst>
          </p:nvPr>
        </p:nvGraphicFramePr>
        <p:xfrm>
          <a:off x="304800" y="1554163"/>
          <a:ext cx="8227640" cy="482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776"/>
                <a:gridCol w="5256584"/>
                <a:gridCol w="1296144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г.                 </a:t>
                      </a: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января 2020 </a:t>
                      </a:r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defTabSz="342900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</a:txBody>
                  <a:tcPr marL="9481" marR="9481" marT="948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3 150,5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2 539,6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4 352,1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2 539,6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937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1196753"/>
            <a:ext cx="8136904" cy="1728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Финансовый отдел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Быховского райисполкома</a:t>
            </a:r>
          </a:p>
          <a:p>
            <a:pPr>
              <a:buFont typeface="Wingdings" pitchFamily="2" charset="2"/>
              <a:buNone/>
              <a:defRPr/>
            </a:pPr>
            <a:endParaRPr lang="ru-RU" sz="3200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3"/>
            <a:ext cx="3168351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Быховского района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R="45085" indent="540385" algn="just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 консолидированный бюджет Быховского района за                 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2019 год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поступило доходов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</a:rPr>
              <a:t>49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698,1тыс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. рублей, расходы профинансированы в сумме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48 348,2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профицит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составил  1 349,9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/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Собственные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доходы поступили в сумме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20 287,9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в том числе налоговые доходы в сумме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17 800,1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неналоговые доходы в сумме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2 487,8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29 410,2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в том числе дотация в сумме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24 817,6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304,4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 рублей.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7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62029998"/>
              </p:ext>
            </p:extLst>
          </p:nvPr>
        </p:nvGraphicFramePr>
        <p:xfrm>
          <a:off x="395536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-27384"/>
            <a:ext cx="7558534" cy="7920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Исполнение бюджета   Быховского  района за 201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</a:rPr>
              <a:t>9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9441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06833671"/>
              </p:ext>
            </p:extLst>
          </p:nvPr>
        </p:nvGraphicFramePr>
        <p:xfrm>
          <a:off x="395536" y="1397000"/>
          <a:ext cx="828092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496944" cy="533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</a:rPr>
              <a:t>Структура доходов бюджета Быховского района за 201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</a:rPr>
              <a:t>9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4154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88640"/>
            <a:ext cx="7702550" cy="12241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i="1" cap="none" dirty="0">
                <a:solidFill>
                  <a:schemeClr val="tx1"/>
                </a:solidFill>
                <a:effectLst/>
                <a:latin typeface="Times New Roman" pitchFamily="18" charset="0"/>
              </a:rPr>
              <a:t>Структура собственных доходов бюджета Быховского  района                    ( за </a:t>
            </a:r>
            <a:r>
              <a:rPr lang="ru-RU" sz="1800" b="1" i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2019г</a:t>
            </a:r>
            <a:r>
              <a:rPr lang="ru-RU" sz="1800" b="1" i="1" cap="none" dirty="0">
                <a:solidFill>
                  <a:schemeClr val="tx1"/>
                </a:solidFill>
                <a:effectLst/>
                <a:latin typeface="Times New Roman" pitchFamily="18" charset="0"/>
              </a:rPr>
              <a:t>. поступление собственных доходов составило       </a:t>
            </a:r>
            <a:br>
              <a:rPr lang="ru-RU" sz="1800" b="1" i="1" cap="none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en-US" sz="1800" b="1" i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20 287,</a:t>
            </a:r>
            <a:r>
              <a:rPr lang="ru-RU" sz="1800" b="1" i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  <a:r>
              <a:rPr lang="en-US" sz="1800" b="1" i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ru-RU" sz="1800" b="1" i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тыс</a:t>
            </a:r>
            <a:r>
              <a:rPr lang="ru-RU" sz="1800" b="1" i="1" cap="none" dirty="0">
                <a:solidFill>
                  <a:schemeClr val="tx1"/>
                </a:solidFill>
                <a:effectLst/>
                <a:latin typeface="Times New Roman" pitchFamily="18" charset="0"/>
              </a:rPr>
              <a:t>. рублей, рост с учетом роста потребительских цен и без доплаты РУП «</a:t>
            </a:r>
            <a:r>
              <a:rPr lang="ru-RU" sz="1800" b="1" i="1" cap="none" dirty="0" err="1">
                <a:solidFill>
                  <a:schemeClr val="tx1"/>
                </a:solidFill>
                <a:effectLst/>
                <a:latin typeface="Times New Roman" pitchFamily="18" charset="0"/>
              </a:rPr>
              <a:t>Могилевэнерго</a:t>
            </a:r>
            <a:r>
              <a:rPr lang="ru-RU" sz="1800" b="1" i="1" cap="none" dirty="0">
                <a:solidFill>
                  <a:schemeClr val="tx1"/>
                </a:solidFill>
                <a:effectLst/>
                <a:latin typeface="Times New Roman" pitchFamily="18" charset="0"/>
              </a:rPr>
              <a:t>» составил </a:t>
            </a:r>
            <a:r>
              <a:rPr lang="en-US" sz="1800" b="1" i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105,9</a:t>
            </a:r>
            <a:r>
              <a:rPr lang="ru-RU" sz="1800" b="1" i="1" cap="none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%)</a:t>
            </a:r>
            <a:endParaRPr lang="ru-RU" sz="18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86270105"/>
              </p:ext>
            </p:extLst>
          </p:nvPr>
        </p:nvGraphicFramePr>
        <p:xfrm>
          <a:off x="827584" y="1412776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88640"/>
            <a:ext cx="8278614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Основные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</a:rPr>
              <a:t>бюджетообразующие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предприятия района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95073550"/>
              </p:ext>
            </p:extLst>
          </p:nvPr>
        </p:nvGraphicFramePr>
        <p:xfrm>
          <a:off x="179512" y="620688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3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Задолженность по налогам в районный бюджет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10476"/>
              </p:ext>
            </p:extLst>
          </p:nvPr>
        </p:nvGraphicFramePr>
        <p:xfrm>
          <a:off x="755576" y="1700807"/>
          <a:ext cx="7704856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4987376"/>
                <a:gridCol w="2717480"/>
              </a:tblGrid>
              <a:tr h="1634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юридического лица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,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тыс. руб.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ОАО «Воронино»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ООО «</a:t>
                      </a:r>
                      <a:r>
                        <a:rPr lang="ru-RU" sz="20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Спецавто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-логистика»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Физические лица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15,5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37,9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00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500" i="1" dirty="0">
                <a:solidFill>
                  <a:schemeClr val="tx1"/>
                </a:solidFill>
              </a:rPr>
              <a:t>Задолженность по налогам в районный бюджет по организациям, находящимся в стадии санации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68380"/>
              </p:ext>
            </p:extLst>
          </p:nvPr>
        </p:nvGraphicFramePr>
        <p:xfrm>
          <a:off x="683567" y="1484785"/>
          <a:ext cx="7848872" cy="5040559"/>
        </p:xfrm>
        <a:graphic>
          <a:graphicData uri="http://schemas.openxmlformats.org/drawingml/2006/table">
            <a:tbl>
              <a:tblPr/>
              <a:tblGrid>
                <a:gridCol w="3385788"/>
                <a:gridCol w="1419295"/>
                <a:gridCol w="1419295"/>
                <a:gridCol w="1624494"/>
              </a:tblGrid>
              <a:tr h="97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снижение(-)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 "Быховский КОСЗ"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-108,0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Филиал "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Мокрянский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"Завод полимерной упаковки"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Следюки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коммерческие организации и ИП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479,9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577,9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Быховского района за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Расходы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консолидированного бюджета Быховского района за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2019 год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составили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48 348,2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рублей.</a:t>
            </a:r>
          </a:p>
          <a:p>
            <a:pPr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Бюджет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района в отчетном периоде сохранил социальную направленность: на социальную сферу (без учета расходов на капстроительство) направлено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35 782,0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или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74%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объёма расходов бюджета.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</a:p>
          <a:p>
            <a:pPr marR="45085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Расходы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финансирование первоочередных расходов бюджета (заработная плата с начислениями, лекарственные средства и изделия медицинского назначения, продукты питания, текущие и капитальные бюджетные трансферты населению, субсидии, оплата коммунальных услуг, обслуживание государственного долга) составили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41 315,8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рублей, или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85,5%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расходов бюджета.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837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5817</TotalTime>
  <Words>980</Words>
  <Application>Microsoft Office PowerPoint</Application>
  <PresentationFormat>Экран (4:3)</PresentationFormat>
  <Paragraphs>279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ОТЧЕТ ОБ ИСПОЛНЕНИИ БЮДЖЕТА БЫХОВСКОГО РАЙОНА ЗА 2019 ГОД</vt:lpstr>
      <vt:lpstr>Доходы консолидированного бюджета  Быховского района за 2019 год</vt:lpstr>
      <vt:lpstr>Исполнение бюджета   Быховского  района за 2019 года</vt:lpstr>
      <vt:lpstr>Структура доходов бюджета Быховского района за 2019 года</vt:lpstr>
      <vt:lpstr>Структура собственных доходов бюджета Быховского  района                    ( за 2019г. поступление собственных доходов составило        20 287,9 тыс. рублей, рост с учетом роста потребительских цен и без доплаты РУП «Могилевэнерго» составил 105,9%)</vt:lpstr>
      <vt:lpstr>Основные бюджетообразующие предприятия района</vt:lpstr>
      <vt:lpstr>Задолженность по налогам в районный бюджет</vt:lpstr>
      <vt:lpstr>Задолженность по налогам в районный бюджет по организациям, находящимся в стадии санации </vt:lpstr>
      <vt:lpstr>Расходы консолидированного бюджета Быховского района 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Дебиторская задолженность УКП «Жилкомхоз»  (за коммунальные услуги)</vt:lpstr>
      <vt:lpstr>Финансирование расходов  по Указу №357</vt:lpstr>
      <vt:lpstr> Потери бюджета за  2019 г </vt:lpstr>
      <vt:lpstr>Объем долговых обязательств органов местного управления и самоуправления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Картузова</cp:lastModifiedBy>
  <cp:revision>705</cp:revision>
  <cp:lastPrinted>2020-01-24T05:07:32Z</cp:lastPrinted>
  <dcterms:created xsi:type="dcterms:W3CDTF">2015-12-27T14:26:40Z</dcterms:created>
  <dcterms:modified xsi:type="dcterms:W3CDTF">2020-02-19T08:47:33Z</dcterms:modified>
</cp:coreProperties>
</file>