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1" r:id="rId3"/>
    <p:sldId id="262" r:id="rId4"/>
    <p:sldId id="264" r:id="rId5"/>
    <p:sldId id="284" r:id="rId6"/>
    <p:sldId id="295" r:id="rId7"/>
    <p:sldId id="282" r:id="rId8"/>
    <p:sldId id="258" r:id="rId9"/>
    <p:sldId id="259" r:id="rId10"/>
    <p:sldId id="283" r:id="rId11"/>
    <p:sldId id="294" r:id="rId12"/>
    <p:sldId id="293" r:id="rId13"/>
    <p:sldId id="287" r:id="rId14"/>
    <p:sldId id="289" r:id="rId15"/>
    <p:sldId id="291" r:id="rId16"/>
    <p:sldId id="288" r:id="rId17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  <a:srgbClr val="FFFF00"/>
    <a:srgbClr val="FF66FF"/>
    <a:srgbClr val="F373E4"/>
    <a:srgbClr val="CC99FF"/>
    <a:srgbClr val="6600FF"/>
    <a:srgbClr val="FF7C80"/>
    <a:srgbClr val="9900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7914" autoAdjust="0"/>
  </p:normalViewPr>
  <p:slideViewPr>
    <p:cSldViewPr>
      <p:cViewPr>
        <p:scale>
          <a:sx n="85" d="100"/>
          <a:sy n="85" d="100"/>
        </p:scale>
        <p:origin x="-13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630070088829"/>
          <c:y val="7.1311719453454908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Уточненный план за   2018 года (тыс. руб.)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2334469839485623E-2"/>
                  <c:y val="6.9209609621434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44819</c:v>
                </c:pt>
                <c:pt idx="1">
                  <c:v>44022.5</c:v>
                </c:pt>
                <c:pt idx="2">
                  <c:v>796.5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за 2018 года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92973983282904E-4"/>
                  <c:y val="0.10492909367313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45049.5</c:v>
                </c:pt>
                <c:pt idx="1">
                  <c:v>43807.8</c:v>
                </c:pt>
                <c:pt idx="2">
                  <c:v>1241.6999999999971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7804032"/>
        <c:axId val="121967360"/>
      </c:barChart>
      <c:catAx>
        <c:axId val="117804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21967360"/>
        <c:crosses val="autoZero"/>
        <c:auto val="1"/>
        <c:lblAlgn val="ctr"/>
        <c:lblOffset val="100"/>
        <c:tickLblSkip val="1"/>
        <c:noMultiLvlLbl val="0"/>
      </c:catAx>
      <c:valAx>
        <c:axId val="12196736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04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806389594130285"/>
          <c:y val="2.4180587005258943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 2017г.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32.799999999999997</c:v>
                </c:pt>
                <c:pt idx="1">
                  <c:v>1.7</c:v>
                </c:pt>
                <c:pt idx="2">
                  <c:v>93.7</c:v>
                </c:pt>
                <c:pt idx="3">
                  <c:v>107.5</c:v>
                </c:pt>
                <c:pt idx="4">
                  <c:v>308.3</c:v>
                </c:pt>
                <c:pt idx="5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2018 г.  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66.599999999999994</c:v>
                </c:pt>
                <c:pt idx="1">
                  <c:v>4.4000000000000004</c:v>
                </c:pt>
                <c:pt idx="2">
                  <c:v>26.4</c:v>
                </c:pt>
                <c:pt idx="3">
                  <c:v>97.3</c:v>
                </c:pt>
                <c:pt idx="4">
                  <c:v>147.5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2484608"/>
        <c:axId val="162486144"/>
      </c:barChart>
      <c:catAx>
        <c:axId val="1624846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486144"/>
        <c:crosses val="autoZero"/>
        <c:auto val="1"/>
        <c:lblAlgn val="ctr"/>
        <c:lblOffset val="100"/>
        <c:noMultiLvlLbl val="0"/>
      </c:catAx>
      <c:valAx>
        <c:axId val="162486144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4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07580844886918"/>
          <c:y val="0.37461315548227125"/>
          <c:w val="0.30292419155113087"/>
          <c:h val="0.20767551820245736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9886582650237E-2"/>
          <c:y val="0.10710445938195719"/>
          <c:w val="0.58882539621201513"/>
          <c:h val="0.817276654893320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  <a:round/>
            </a:ln>
            <a:effectLst>
              <a:outerShdw blurRad="50800" dist="508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/>
            </a:sp3d>
          </c:spPr>
          <c:explosion val="14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,3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      17 114,3тыс.рублей</c:v>
                </c:pt>
                <c:pt idx="1">
                  <c:v>неналоговые доходы                     2 090,5 тыс.рублей</c:v>
                </c:pt>
                <c:pt idx="2">
                  <c:v>безвозмездные поступления                     25 844,8 тыс.рублей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17114.3</c:v>
                </c:pt>
                <c:pt idx="1">
                  <c:v>2090.5</c:v>
                </c:pt>
                <c:pt idx="2">
                  <c:v>25844.799999999999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95020360056617"/>
          <c:y val="0.2247677422447148"/>
          <c:w val="0.2792945711346082"/>
          <c:h val="0.5132681529620404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2017  (тыс. руб)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98,8 %</c:v>
                </c:pt>
                <c:pt idx="1">
                  <c:v>Прочие налоговые доходы 83,1%</c:v>
                </c:pt>
                <c:pt idx="2">
                  <c:v>Налоги из выручки  141,2 %</c:v>
                </c:pt>
                <c:pt idx="3">
                  <c:v>Налог на прибыль 73,0%</c:v>
                </c:pt>
                <c:pt idx="4">
                  <c:v>Налоги на собственность  116,5%</c:v>
                </c:pt>
                <c:pt idx="5">
                  <c:v>Налог на добавленную стоимость 107,4%</c:v>
                </c:pt>
                <c:pt idx="6">
                  <c:v>Подоходный налог  107,9 %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2116.8000000000002</c:v>
                </c:pt>
                <c:pt idx="1">
                  <c:v>259.10000000000002</c:v>
                </c:pt>
                <c:pt idx="2">
                  <c:v>1722.2</c:v>
                </c:pt>
                <c:pt idx="3">
                  <c:v>698.2</c:v>
                </c:pt>
                <c:pt idx="4">
                  <c:v>2955.2</c:v>
                </c:pt>
                <c:pt idx="5">
                  <c:v>3292.1</c:v>
                </c:pt>
                <c:pt idx="6">
                  <c:v>6402.6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2018 (тыс. 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98,8 %</c:v>
                </c:pt>
                <c:pt idx="1">
                  <c:v>Прочие налоговые доходы 83,1%</c:v>
                </c:pt>
                <c:pt idx="2">
                  <c:v>Налоги из выручки  141,2 %</c:v>
                </c:pt>
                <c:pt idx="3">
                  <c:v>Налог на прибыль 73,0%</c:v>
                </c:pt>
                <c:pt idx="4">
                  <c:v>Налоги на собственность  116,5%</c:v>
                </c:pt>
                <c:pt idx="5">
                  <c:v>Налог на добавленную стоимость 107,4%</c:v>
                </c:pt>
                <c:pt idx="6">
                  <c:v>Подоходный налог  107,9 %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2090.5</c:v>
                </c:pt>
                <c:pt idx="1">
                  <c:v>215.4</c:v>
                </c:pt>
                <c:pt idx="2">
                  <c:v>2503.1</c:v>
                </c:pt>
                <c:pt idx="3">
                  <c:v>509.4</c:v>
                </c:pt>
                <c:pt idx="4">
                  <c:v>3441.6</c:v>
                </c:pt>
                <c:pt idx="5">
                  <c:v>3536.9</c:v>
                </c:pt>
                <c:pt idx="6">
                  <c:v>6907.9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20416"/>
        <c:axId val="37171584"/>
      </c:barChart>
      <c:catAx>
        <c:axId val="37420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37171584"/>
        <c:crosses val="autoZero"/>
        <c:auto val="1"/>
        <c:lblAlgn val="ctr"/>
        <c:lblOffset val="100"/>
        <c:noMultiLvlLbl val="0"/>
      </c:catAx>
      <c:valAx>
        <c:axId val="371715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37420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624067481941859"/>
          <c:h val="0.8362285142920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Лист1!$A$2:$A$11</c:f>
              <c:strCache>
                <c:ptCount val="10"/>
                <c:pt idx="0">
                  <c:v>Филиал "Белмит" 1 016,4 тыс. руб.</c:v>
                </c:pt>
                <c:pt idx="1">
                  <c:v>СЗАО "Агролинк" 605,2тыс. руб.</c:v>
                </c:pt>
                <c:pt idx="2">
                  <c:v>ГЛХУ "Быховский лесхоз"625,2тыс. руб.</c:v>
                </c:pt>
                <c:pt idx="3">
                  <c:v>УКП "Жилкомхоз" 484,4 тыс. руб.</c:v>
                </c:pt>
                <c:pt idx="4">
                  <c:v>РУП "Могилевэнерго"          -1 529,2тыс.руб.</c:v>
                </c:pt>
                <c:pt idx="5">
                  <c:v>Сельскохозяйственные организации-893,3 тыс.руб.</c:v>
                </c:pt>
                <c:pt idx="6">
                  <c:v>ИП  812,5 тыс. руб.</c:v>
                </c:pt>
                <c:pt idx="7">
                  <c:v>ООО"ЭнергоСтройГрупп" 444,7 тыс.руб.</c:v>
                </c:pt>
                <c:pt idx="8">
                  <c:v>прочие коммерческие организации 1 365,3 тыс. руб.</c:v>
                </c:pt>
                <c:pt idx="9">
                  <c:v>физические лица и прочие организации 7 891,6 тыс. 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6.4000000000000001E-2</c:v>
                </c:pt>
                <c:pt idx="1">
                  <c:v>3.9E-2</c:v>
                </c:pt>
                <c:pt idx="2">
                  <c:v>0.04</c:v>
                </c:pt>
                <c:pt idx="3">
                  <c:v>3.1E-2</c:v>
                </c:pt>
                <c:pt idx="4">
                  <c:v>9.8000000000000004E-2</c:v>
                </c:pt>
                <c:pt idx="5">
                  <c:v>5.7000000000000002E-2</c:v>
                </c:pt>
                <c:pt idx="6">
                  <c:v>5.1999999999999998E-2</c:v>
                </c:pt>
                <c:pt idx="7">
                  <c:v>2.8000000000000001E-2</c:v>
                </c:pt>
                <c:pt idx="8">
                  <c:v>8.7999999999999995E-2</c:v>
                </c:pt>
                <c:pt idx="9">
                  <c:v>0.503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292501935046701"/>
          <c:y val="0"/>
          <c:w val="0.4456173831925011"/>
          <c:h val="1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2018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b="0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0795252441605462"/>
          <c:y val="1.1677545275773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3712491329155"/>
          <c:y val="0.18947416336456444"/>
          <c:w val="0.60559225912340275"/>
          <c:h val="0.80072754261872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6600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7C80"/>
              </a:solidFill>
            </c:spPr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444462286636686"/>
                  <c:y val="0.1016870039131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</c:v>
                </c:pt>
                <c:pt idx="1">
                  <c:v>Жилищно-коммунальные услуги и жилищное строительство                                       </c:v>
                </c:pt>
                <c:pt idx="2">
                  <c:v>Общегосударственная деятельность          </c:v>
                </c:pt>
                <c:pt idx="3">
                  <c:v>Национальная экономика                         </c:v>
                </c:pt>
                <c:pt idx="4">
                  <c:v>Социальная политика                                                           </c:v>
                </c:pt>
                <c:pt idx="5">
                  <c:v>Физическая культура, спорт, культура и средства массовой информации </c:v>
                </c:pt>
                <c:pt idx="6">
                  <c:v>Здравоохранение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0.36599999999999999</c:v>
                </c:pt>
                <c:pt idx="1">
                  <c:v>0.13900000000000001</c:v>
                </c:pt>
                <c:pt idx="2">
                  <c:v>7.6999999999999999E-2</c:v>
                </c:pt>
                <c:pt idx="3">
                  <c:v>3.5000000000000003E-2</c:v>
                </c:pt>
                <c:pt idx="4">
                  <c:v>8.8999999999999996E-2</c:v>
                </c:pt>
                <c:pt idx="5">
                  <c:v>6.7000000000000004E-2</c:v>
                </c:pt>
                <c:pt idx="6">
                  <c:v>0.224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8.892569359706998E-3"/>
          <c:y val="0.15568085027589526"/>
          <c:w val="0.34233579555586263"/>
          <c:h val="0.84431914972410471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2018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6600FF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F373E4"/>
              </a:solidFill>
            </c:spPr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плата и взносы (отчисления) на соц.страхование            ( 24 696,3 тыс.руб.)</c:v>
                </c:pt>
                <c:pt idx="1">
                  <c:v>Субсидии (5 408,7 тыс.руб.)</c:v>
                </c:pt>
                <c:pt idx="2">
                  <c:v>Оплата коммунальных услуг                  (4 363,8 тыс.руб.)</c:v>
                </c:pt>
                <c:pt idx="3">
                  <c:v>Лекарственные средства и изделия медицинского назначения (676,6 тыс. рублей)</c:v>
                </c:pt>
                <c:pt idx="4">
                  <c:v>Текущие  и капитальные бюджетные трансферты населению (1 012,3 тыс.руб.)</c:v>
                </c:pt>
                <c:pt idx="5">
                  <c:v>Текущее содержание сооружений благоустройства 1 211,5 тыс.руб.)</c:v>
                </c:pt>
                <c:pt idx="6">
                  <c:v>Обслуживание ценных бумаг                 (1 693,7ыс.руб.)</c:v>
                </c:pt>
                <c:pt idx="7">
                  <c:v>Продукты питания (701,1 тыс.руб.)</c:v>
                </c:pt>
                <c:pt idx="8">
                  <c:v>Транспортные услуги (429,9 тыс.руб.)</c:v>
                </c:pt>
                <c:pt idx="9">
                  <c:v>Иные расходы (3 948,9 тыс. руб.)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24696.3</c:v>
                </c:pt>
                <c:pt idx="1">
                  <c:v>5408.7</c:v>
                </c:pt>
                <c:pt idx="2">
                  <c:v>4363.8</c:v>
                </c:pt>
                <c:pt idx="3">
                  <c:v>676.6</c:v>
                </c:pt>
                <c:pt idx="4">
                  <c:v>1012.3</c:v>
                </c:pt>
                <c:pt idx="5">
                  <c:v>1211.5</c:v>
                </c:pt>
                <c:pt idx="6">
                  <c:v>1693.7</c:v>
                </c:pt>
                <c:pt idx="7">
                  <c:v>701.1</c:v>
                </c:pt>
                <c:pt idx="8">
                  <c:v>429.9</c:v>
                </c:pt>
                <c:pt idx="9">
                  <c:v>3984.9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85753123602517"/>
          <c:y val="0.12092810811008788"/>
          <c:w val="0.33447252359448387"/>
          <c:h val="0.82375035252493312"/>
        </c:manualLayout>
      </c:layout>
      <c:overlay val="0"/>
      <c:txPr>
        <a:bodyPr/>
        <a:lstStyle/>
        <a:p>
          <a:pPr>
            <a:defRPr sz="1300" kern="800" cap="none" spc="0" normalizeH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2017 г (тыс. руб.)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93.1</c:v>
                </c:pt>
                <c:pt idx="1">
                  <c:v>446.1</c:v>
                </c:pt>
                <c:pt idx="2">
                  <c:v>60.5</c:v>
                </c:pt>
                <c:pt idx="3">
                  <c:v>76.900000000000006</c:v>
                </c:pt>
                <c:pt idx="4">
                  <c:v>86.8</c:v>
                </c:pt>
                <c:pt idx="5">
                  <c:v>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 2018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91.2</c:v>
                </c:pt>
                <c:pt idx="1">
                  <c:v>463.9</c:v>
                </c:pt>
                <c:pt idx="2">
                  <c:v>85.1</c:v>
                </c:pt>
                <c:pt idx="3">
                  <c:v>87.2</c:v>
                </c:pt>
                <c:pt idx="4">
                  <c:v>88.9</c:v>
                </c:pt>
                <c:pt idx="5">
                  <c:v>48.6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 2018 г. (тыс. 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96.8</c:v>
                </c:pt>
                <c:pt idx="1">
                  <c:v>480</c:v>
                </c:pt>
                <c:pt idx="2">
                  <c:v>85.1</c:v>
                </c:pt>
                <c:pt idx="3">
                  <c:v>87.2</c:v>
                </c:pt>
                <c:pt idx="4">
                  <c:v>92.1</c:v>
                </c:pt>
                <c:pt idx="5">
                  <c:v>48.6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2149888"/>
        <c:axId val="162151424"/>
        <c:axId val="0"/>
      </c:bar3DChart>
      <c:catAx>
        <c:axId val="1621498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151424"/>
        <c:crosses val="autoZero"/>
        <c:auto val="1"/>
        <c:lblAlgn val="ctr"/>
        <c:lblOffset val="100"/>
        <c:noMultiLvlLbl val="0"/>
      </c:catAx>
      <c:valAx>
        <c:axId val="162151424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149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задолженность на 01.01.2018 г. (тыс. руб.)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Отдел по образованию</c:v>
                </c:pt>
                <c:pt idx="1">
                  <c:v>УЗ "Быховская ЦРБ"</c:v>
                </c:pt>
                <c:pt idx="2">
                  <c:v>Быховское УКП "Жилкомхоз"</c:v>
                </c:pt>
                <c:pt idx="3">
                  <c:v>Прочие организации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35.4</c:v>
                </c:pt>
                <c:pt idx="1">
                  <c:v>271.7</c:v>
                </c:pt>
                <c:pt idx="2">
                  <c:v>2051.6999999999998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задолженность на 01.01.2019 г.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569833371341947E-3"/>
                  <c:y val="2.19343969391528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Отдел по образованию</c:v>
                </c:pt>
                <c:pt idx="1">
                  <c:v>УЗ "Быховская ЦРБ"</c:v>
                </c:pt>
                <c:pt idx="2">
                  <c:v>Быховское УКП "Жилкомхоз"</c:v>
                </c:pt>
                <c:pt idx="3">
                  <c:v>Прочие организации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9.3000000000000007</c:v>
                </c:pt>
                <c:pt idx="1">
                  <c:v>54.4</c:v>
                </c:pt>
                <c:pt idx="2">
                  <c:v>2303.8000000000002</c:v>
                </c:pt>
                <c:pt idx="3">
                  <c:v>24.1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0747136"/>
        <c:axId val="120748672"/>
      </c:barChart>
      <c:catAx>
        <c:axId val="1207471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748672"/>
        <c:crosses val="autoZero"/>
        <c:auto val="1"/>
        <c:lblAlgn val="ctr"/>
        <c:lblOffset val="100"/>
        <c:noMultiLvlLbl val="0"/>
      </c:catAx>
      <c:valAx>
        <c:axId val="1207486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747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701457148036202E-2"/>
          <c:y val="4.5768311945072221E-2"/>
          <c:w val="0.97429854285196371"/>
          <c:h val="5.0206273377032179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19042674286271"/>
          <c:y val="2.6859929983449514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       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436.7</c:v>
                </c:pt>
                <c:pt idx="1">
                  <c:v>581.4</c:v>
                </c:pt>
                <c:pt idx="2">
                  <c:v>690.1</c:v>
                </c:pt>
                <c:pt idx="3">
                  <c:v>556</c:v>
                </c:pt>
                <c:pt idx="4">
                  <c:v>122.5</c:v>
                </c:pt>
                <c:pt idx="5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6"/>
                <c:pt idx="0">
                  <c:v>370.1</c:v>
                </c:pt>
                <c:pt idx="1">
                  <c:v>777.4</c:v>
                </c:pt>
                <c:pt idx="2">
                  <c:v>1171.3</c:v>
                </c:pt>
                <c:pt idx="3">
                  <c:v>882.3</c:v>
                </c:pt>
                <c:pt idx="4">
                  <c:v>213.8</c:v>
                </c:pt>
                <c:pt idx="5">
                  <c:v>43.5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2431744"/>
        <c:axId val="162433280"/>
      </c:barChart>
      <c:catAx>
        <c:axId val="1624317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433280"/>
        <c:crosses val="autoZero"/>
        <c:auto val="1"/>
        <c:lblAlgn val="ctr"/>
        <c:lblOffset val="100"/>
        <c:noMultiLvlLbl val="0"/>
      </c:catAx>
      <c:valAx>
        <c:axId val="162433280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43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585303183441"/>
          <c:y val="7.4270302030972138E-2"/>
          <c:w val="0.20054459914645115"/>
          <c:h val="0.27519180720222969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5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016" y="980728"/>
            <a:ext cx="7772400" cy="14401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БЮДЖЕТА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РАЙОНА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ЗА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2018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ГОД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3100" b="1" i="1" dirty="0" smtClean="0">
                <a:solidFill>
                  <a:srgbClr val="FFFF00"/>
                </a:solidFill>
                <a:latin typeface="Times New Roman" pitchFamily="18" charset="0"/>
              </a:rPr>
              <a:t>ДЛЯ ГРАЖДАН</a:t>
            </a:r>
            <a:endParaRPr lang="ru-RU" sz="31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46444745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116632"/>
            <a:ext cx="7848872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Кредиторская задолженность на 01.01.2019 г. составляет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2 391,6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тыс. руб. рост на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18,1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тыс. руб.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4932627"/>
              </p:ext>
            </p:extLst>
          </p:nvPr>
        </p:nvGraphicFramePr>
        <p:xfrm>
          <a:off x="467544" y="1412776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20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Просроченная задолженность по бюджетным ссудам                                       на 01.01.2019 г.  – 3 460,3тыс. рублей</a:t>
            </a:r>
          </a:p>
          <a:p>
            <a:pPr>
              <a:defRPr/>
            </a:pP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</a:rPr>
              <a:t>з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а 2018г. взыскано бюджетных ссуд 342,3 тыс. рублей, просроченная задолженность возросла на 1 028,1 тыс. 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90644448"/>
              </p:ext>
            </p:extLst>
          </p:nvPr>
        </p:nvGraphicFramePr>
        <p:xfrm>
          <a:off x="359259" y="1540312"/>
          <a:ext cx="8559323" cy="52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Погашение задолженности по бюджетным ссудам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 (за 2017г.  взыскано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558,5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тыс. рублей,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за 2018 г. -342,3 тыс. рублей или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61,3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843020"/>
              </p:ext>
            </p:extLst>
          </p:nvPr>
        </p:nvGraphicFramePr>
        <p:xfrm>
          <a:off x="333157" y="1340768"/>
          <a:ext cx="8559323" cy="49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6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410141"/>
              </p:ext>
            </p:extLst>
          </p:nvPr>
        </p:nvGraphicFramePr>
        <p:xfrm>
          <a:off x="251520" y="1270585"/>
          <a:ext cx="8640959" cy="1222312"/>
        </p:xfrm>
        <a:graphic>
          <a:graphicData uri="http://schemas.openxmlformats.org/drawingml/2006/table">
            <a:tbl>
              <a:tblPr/>
              <a:tblGrid>
                <a:gridCol w="2759994"/>
                <a:gridCol w="1798995"/>
                <a:gridCol w="2040985"/>
                <a:gridCol w="2040985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1.2019,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(+), снижение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318,4</a:t>
                      </a:r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516,6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+198,2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+123,4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задолженность </a:t>
            </a: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>Быховское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УКП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Жилкомхоз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(за коммунальные услуги)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задолженность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УПКП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Быховрайводоканал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(за коммунальные услуги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42933"/>
              </p:ext>
            </p:extLst>
          </p:nvPr>
        </p:nvGraphicFramePr>
        <p:xfrm>
          <a:off x="352621" y="3933056"/>
          <a:ext cx="8467851" cy="1266172"/>
        </p:xfrm>
        <a:graphic>
          <a:graphicData uri="http://schemas.openxmlformats.org/drawingml/2006/table">
            <a:tbl>
              <a:tblPr/>
              <a:tblGrid>
                <a:gridCol w="2704702"/>
                <a:gridCol w="1762955"/>
                <a:gridCol w="2000097"/>
                <a:gridCol w="2000097"/>
              </a:tblGrid>
              <a:tr h="533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 (-)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6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Потери бюджета за  2018 г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29172"/>
              </p:ext>
            </p:extLst>
          </p:nvPr>
        </p:nvGraphicFramePr>
        <p:xfrm>
          <a:off x="351801" y="1028430"/>
          <a:ext cx="8352928" cy="5483908"/>
        </p:xfrm>
        <a:graphic>
          <a:graphicData uri="http://schemas.openxmlformats.org/drawingml/2006/table">
            <a:tbl>
              <a:tblPr firstRow="1" firstCol="1" bandRow="1"/>
              <a:tblGrid>
                <a:gridCol w="5561765"/>
                <a:gridCol w="2791163"/>
              </a:tblGrid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тысяч 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результате невыполнения задания по росту заработной платы  в бюджет не получено подоходного налога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453,0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плательщиков, ликвидация (прекращение деятельности) или банкротство которых осуществляется по решению суда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480,9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том числе за 2018 г. </a:t>
                      </a:r>
                      <a:r>
                        <a:rPr lang="en-US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233,9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Просроченная задолженность по бюджетным ссудам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3 460,3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том числе за 2018 г. </a:t>
                      </a:r>
                      <a:endParaRPr lang="en-US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025,1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поступление единого налог для производителей сельскохозяйственной продукции за счет снижения выручки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4 460,2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1643283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0255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   Быховского  района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за 2018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750046"/>
              </p:ext>
            </p:extLst>
          </p:nvPr>
        </p:nvGraphicFramePr>
        <p:xfrm>
          <a:off x="395536" y="1397000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49694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доходов бюджета Быховского района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</a:rPr>
              <a:t>за 2018 года</a:t>
            </a:r>
          </a:p>
        </p:txBody>
      </p:sp>
    </p:spTree>
    <p:extLst>
      <p:ext uri="{BB962C8B-B14F-4D97-AF65-F5344CB8AC3E}">
        <p14:creationId xmlns:p14="http://schemas.microsoft.com/office/powerpoint/2010/main" val="34154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025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собственных доходов бюджета Быховского  района                    ( за 2018г. поступление собственных доходов составило       </a:t>
            </a:r>
            <a:b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1800" b="1" i="1" dirty="0" smtClean="0">
                <a:solidFill>
                  <a:srgbClr val="FFFF00"/>
                </a:solidFill>
                <a:latin typeface="Times New Roman" pitchFamily="18" charset="0"/>
              </a:rPr>
              <a:t>17 114,3 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тыс. рублей, рост с учетом роста потребительских цен составил </a:t>
            </a:r>
            <a:r>
              <a:rPr lang="en-US" sz="1800" b="1" i="1" dirty="0" smtClean="0">
                <a:solidFill>
                  <a:srgbClr val="FFFF00"/>
                </a:solidFill>
                <a:latin typeface="Times New Roman" pitchFamily="18" charset="0"/>
              </a:rPr>
              <a:t>110,1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1368184"/>
              </p:ext>
            </p:extLst>
          </p:nvPr>
        </p:nvGraphicFramePr>
        <p:xfrm>
          <a:off x="827584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Основные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бюджетообразующие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предприятия района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71832698"/>
              </p:ext>
            </p:extLst>
          </p:nvPr>
        </p:nvGraphicFramePr>
        <p:xfrm>
          <a:off x="179512" y="62068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Перечисление подоходного налога в бюджет по предприятиям района  </a:t>
            </a:r>
            <a:endParaRPr lang="ru-RU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15191"/>
              </p:ext>
            </p:extLst>
          </p:nvPr>
        </p:nvGraphicFramePr>
        <p:xfrm>
          <a:off x="395536" y="1442611"/>
          <a:ext cx="8424936" cy="4955092"/>
        </p:xfrm>
        <a:graphic>
          <a:graphicData uri="http://schemas.openxmlformats.org/drawingml/2006/table">
            <a:tbl>
              <a:tblPr firstRow="1" firstCol="1" bandRow="1"/>
              <a:tblGrid>
                <a:gridCol w="2831912"/>
                <a:gridCol w="1840742"/>
                <a:gridCol w="1840742"/>
                <a:gridCol w="991168"/>
                <a:gridCol w="920372"/>
              </a:tblGrid>
              <a:tr h="921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«Быховский КОСЗ»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311,7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-188,5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«Следюки»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97,9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-51,5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</a:t>
                      </a:r>
                      <a:r>
                        <a:rPr lang="ru-RU" sz="1800" dirty="0" err="1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БыховРАПТС</a:t>
                      </a: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-48,7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«Бабушкина крынка»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167,5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-24,8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«ПМК-85 </a:t>
                      </a:r>
                      <a:r>
                        <a:rPr lang="ru-RU" sz="1800" dirty="0" err="1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Водстрой</a:t>
                      </a: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-11,8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«Быховский»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ДРСУ -196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Торфопредприятие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Днепровское»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СЗАО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Агролинк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306,2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УКП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Жилкомхоз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374,8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419,5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ГЛХУ «Быховский лесхоз»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547,5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722,1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174,6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00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FFFF00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669313"/>
              </p:ext>
            </p:extLst>
          </p:nvPr>
        </p:nvGraphicFramePr>
        <p:xfrm>
          <a:off x="683567" y="1484785"/>
          <a:ext cx="7848872" cy="4392487"/>
        </p:xfrm>
        <a:graphic>
          <a:graphicData uri="http://schemas.openxmlformats.org/drawingml/2006/table">
            <a:tbl>
              <a:tblPr/>
              <a:tblGrid>
                <a:gridCol w="3385788"/>
                <a:gridCol w="1419295"/>
                <a:gridCol w="1419295"/>
                <a:gridCol w="1624494"/>
              </a:tblGrid>
              <a:tr h="97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237,3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77139928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0485707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5317</TotalTime>
  <Words>589</Words>
  <Application>Microsoft Office PowerPoint</Application>
  <PresentationFormat>Экран (4:3)</PresentationFormat>
  <Paragraphs>205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ИСПОЛНЕНИЕ БЮДЖЕТА БЫХОВСКОГО РАЙОНА  ЗА 2018 ГОД ДЛЯ ГРАЖДАН</vt:lpstr>
      <vt:lpstr>Исполнение бюджета   Быховского  района  за 2018 года</vt:lpstr>
      <vt:lpstr>Структура доходов бюджета Быховского района  за 2018 года</vt:lpstr>
      <vt:lpstr>Структура собственных доходов бюджета Быховского  района                    ( за 2018г. поступление собственных доходов составило        17 114,3 тыс. рублей, рост с учетом роста потребительских цен составил 110,1%)</vt:lpstr>
      <vt:lpstr>Основные бюджетообразующие предприятия района</vt:lpstr>
      <vt:lpstr>Перечисление подоходного налога в бюджет по предприятиям района  </vt:lpstr>
      <vt:lpstr>Задолженность по налогам в районный бюджет по организациям, находящимся в стадии санации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Дебиторская задолженность Быховское  УКП «Жилкомхоз»  (за коммунальные услуги)</vt:lpstr>
      <vt:lpstr>   Потери бюджета за  2018 г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</cp:lastModifiedBy>
  <cp:revision>645</cp:revision>
  <cp:lastPrinted>2019-01-18T11:52:43Z</cp:lastPrinted>
  <dcterms:created xsi:type="dcterms:W3CDTF">2015-12-27T14:26:40Z</dcterms:created>
  <dcterms:modified xsi:type="dcterms:W3CDTF">2019-09-18T12:04:49Z</dcterms:modified>
</cp:coreProperties>
</file>