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8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1" r:id="rId13"/>
    <p:sldId id="332" r:id="rId14"/>
    <p:sldId id="333" r:id="rId15"/>
    <p:sldId id="334" r:id="rId16"/>
    <p:sldId id="3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285E"/>
    <a:srgbClr val="0A3C90"/>
    <a:srgbClr val="0066FF"/>
    <a:srgbClr val="000099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9EC0EA-AF1C-49C7-A35D-CE356995568C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2E682E-06A4-4F0E-A723-85794D0321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7119C1-2A1D-450E-A9D4-524B0032F367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F39B98-8A7B-4964-9774-1CD0202FC5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1C0BA7-4A78-4556-A8EF-5651C5B8D27D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9EB32C-29B4-4CCF-BD19-5F0046F658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611A80-280C-411B-96E8-EBE8F721996E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560E0A-8674-4507-985D-218FFF79E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DC2715-646D-4D11-A56D-D23DCEE45608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ECF3C5-B30B-490F-A232-30FD42FF97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DFDBE3-9822-494F-95C0-CC273FBB8326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6535B5-22EA-43AA-B7E9-ED4DAFB8A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A3AB70-598B-43DF-8A2A-5EDC317B320B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B0D9D2-D2B0-4E06-B85F-CC2F18AF3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567272-17D9-4E33-B42E-1F8CD374D7D4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D5A545-FC37-4080-A8D2-EDE9A66891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AF3429-F932-4E7E-AB95-355D23D2F26C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0C1BB8-6933-4CF7-8137-B4117BF04B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84381D-4F6A-47E3-941D-4C45DE515534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C4031E-7F69-4AB5-9C80-22282E506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9F0272-493C-4EBC-A2F7-86F2FA8F7647}" type="datetimeFigureOut">
              <a:rPr lang="ru-RU" smtClean="0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349F6F-A576-4A77-A41C-354660605B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2023/7/31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630488" y="577850"/>
            <a:ext cx="9040812" cy="1209675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ДЕМОГРАФИЧЕСКАЯ </a:t>
            </a: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БЕЗОПАСНОСТЬ – </a:t>
            </a:r>
            <a: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ОСНОВА ПРОЦВЕТАНИЯ ОБЩЕСТВА, </a:t>
            </a:r>
            <a: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ГЛАВНОЕ УСЛОВИЕ </a:t>
            </a: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единый день </a:t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информирования населения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 июля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0486" y="1124200"/>
            <a:ext cx="12014366" cy="2741176"/>
            <a:chOff x="2853608" y="419696"/>
            <a:chExt cx="5712474" cy="2196105"/>
          </a:xfrm>
        </p:grpSpPr>
        <p:sp>
          <p:nvSpPr>
            <p:cNvPr id="7" name="任意多边形 6"/>
            <p:cNvSpPr/>
            <p:nvPr/>
          </p:nvSpPr>
          <p:spPr>
            <a:xfrm>
              <a:off x="2853608" y="455231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66812" y="419696"/>
              <a:ext cx="5499270" cy="2196105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0066"/>
                  </a:solidFill>
                  <a:latin typeface="Impact" panose="020B0806030902050204" pitchFamily="34" charset="0"/>
                </a:rPr>
                <a:t>Направления в области охраны здоровья и демографической безопасности: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разработка мер по укреплению репродуктивного здоровья, формированию культуры здорового образа жизни и здоровьесбережения;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развитие амбулаторно-поликлинической службы;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360485" y="216706"/>
            <a:ext cx="11831515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Основные </a:t>
            </a:r>
            <a:r>
              <a:rPr lang="ru-RU" sz="26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демографической </a:t>
            </a:r>
            <a:r>
              <a:rPr lang="ru-RU" sz="26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политики Республики Беларусь</a:t>
            </a:r>
            <a:endParaRPr lang="ru-RU" sz="2600" spc="12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360484" y="4002206"/>
            <a:ext cx="11684979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87973" y="4371633"/>
            <a:ext cx="114299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охрана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, в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патологии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 др.</a:t>
            </a:r>
            <a:endParaRPr lang="ru-RU" sz="1500" dirty="0">
              <a:solidFill>
                <a:srgbClr val="000066"/>
              </a:solidFill>
              <a:effectLst/>
              <a:latin typeface="Impact" panose="020B080603090205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6222" y="538384"/>
            <a:ext cx="8534400" cy="961357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ИНФОРМАЦИЯ О СТРАТЕГИИ УСТОЙЧИВОГО РАЗВИТИЯ МОГИЛЕВСКОЙ ОБЛАСТИ НА ПЕРИОД ДО 2035 ГОДА И ЦЕЛЯХ УСТОЙЧИВОГО РАЗВИТИЯ</a:t>
            </a:r>
            <a:endParaRPr lang="ru-RU" dirty="0"/>
          </a:p>
        </p:txBody>
      </p:sp>
      <p:pic>
        <p:nvPicPr>
          <p:cNvPr id="2049" name="Рисунок 1" descr="https://www.belstat.gov.by/upload-belstat/upload-belstat-image/SDG/1_no_pove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03" y="1652849"/>
            <a:ext cx="660522" cy="6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974904" y="1887312"/>
            <a:ext cx="24612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ЦУР 1 ЛИКВИДАЦИЯ НИЩЕТЫ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32356" y="3919715"/>
            <a:ext cx="5360554" cy="553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7 Целей Устойчивого Развития – это: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Рисунок 2" descr="https://www.belstat.gov.by/upload-belstat/upload-belstat-image/SDG/2_zero_hun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68" y="2313370"/>
            <a:ext cx="652836" cy="6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 rot="10800000" flipV="1">
            <a:off x="4001891" y="2501943"/>
            <a:ext cx="24612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ЦУР 2 ЛИКВИДАЦИЯ ГОЛОДА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Рисунок 4" descr="https://www.belstat.gov.by/upload-belstat/upload-belstat-image/SDG/4_quality_edu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21" y="3701957"/>
            <a:ext cx="650368" cy="6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3" descr="https://www.belstat.gov.by/upload-belstat/upload-belstat-image/SDG/3_good_health_and_well_be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07" y="2967517"/>
            <a:ext cx="711997" cy="7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74904" y="3093373"/>
            <a:ext cx="2390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ЦУР 3 ХОРОШЕЕ ЗДОРОВЬЕ И БЛАГОПОЛУЧИЕ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1892" y="3888641"/>
            <a:ext cx="243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4 КАЧЕСТВЕННОЕ ОБРАЗОВАНИЕ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18836" y="4576175"/>
            <a:ext cx="2508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5 ГЕНДЕРНОЕ РАВЕНСТВО </a:t>
            </a:r>
            <a:endParaRPr lang="ru-RU" sz="1200" dirty="0"/>
          </a:p>
        </p:txBody>
      </p:sp>
      <p:pic>
        <p:nvPicPr>
          <p:cNvPr id="2060" name="Рисунок 5" descr="https://www.belstat.gov.by/upload-belstat/upload-belstat-image/SDG/5_gender_equal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35" y="4376443"/>
            <a:ext cx="675076" cy="6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28158" y="5215922"/>
            <a:ext cx="2862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6 ЧИСТАЯ ВОДА И САНИТАРИЯ </a:t>
            </a:r>
            <a:endParaRPr lang="ru-RU" sz="1200" dirty="0"/>
          </a:p>
        </p:txBody>
      </p:sp>
      <p:pic>
        <p:nvPicPr>
          <p:cNvPr id="2061" name="Рисунок 6" descr="https://www.belstat.gov.by/upload-belstat/upload-belstat-image/SDG/6_clean_water_sanit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03" y="5052908"/>
            <a:ext cx="601790" cy="6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92715" y="5832223"/>
            <a:ext cx="2636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7 НЕДОРОГОСТОЯЩАЯ ЧИСТАЯ ЭНЕРГИЯ </a:t>
            </a:r>
            <a:endParaRPr lang="ru-RU" sz="1200" dirty="0"/>
          </a:p>
        </p:txBody>
      </p:sp>
      <p:pic>
        <p:nvPicPr>
          <p:cNvPr id="2062" name="Рисунок 7" descr="https://www.belstat.gov.by/upload-belstat/upload-belstat-image/SDG/7_affordable_clean_energ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68" y="5676693"/>
            <a:ext cx="586868" cy="5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74904" y="6402950"/>
            <a:ext cx="302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8 ДОСТОЙНАЯ РАБОТА И ЭКОНОМИЧЕСКИЙ РОСТ </a:t>
            </a:r>
            <a:endParaRPr lang="ru-RU" sz="1200" dirty="0"/>
          </a:p>
        </p:txBody>
      </p:sp>
      <p:pic>
        <p:nvPicPr>
          <p:cNvPr id="2063" name="Рисунок 8" descr="https://www.belstat.gov.by/upload-belstat/upload-belstat-image/SDG/8_decent_work_economic_growt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87" y="6304530"/>
            <a:ext cx="551229" cy="5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215664" y="1894447"/>
            <a:ext cx="3249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9 ИНДУСТРИАЛИЗАЦИЯ, ИННОВАЦИЯ И ИНФРАСТРУКТУРА</a:t>
            </a:r>
            <a:endParaRPr lang="ru-RU" sz="1200" dirty="0"/>
          </a:p>
        </p:txBody>
      </p:sp>
      <p:pic>
        <p:nvPicPr>
          <p:cNvPr id="2064" name="Рисунок 9" descr="https://www.belstat.gov.by/upload-belstat/upload-belstat-image/SDG/9_industry_innovation_infrastructu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1887312"/>
            <a:ext cx="531845" cy="5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344910" y="2501944"/>
            <a:ext cx="2991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10 УМЕНЬШЕНИЕ НЕРАВЕНСТВА </a:t>
            </a:r>
            <a:endParaRPr lang="ru-RU" sz="1200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420202"/>
            <a:ext cx="550862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344910" y="2967517"/>
            <a:ext cx="3337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11 УСТОЙЧИВЫЕ ГОРОДА И НАСЕЛЕННЫЕ ПУНКТЫ </a:t>
            </a:r>
            <a:endParaRPr lang="ru-RU" sz="1200" dirty="0"/>
          </a:p>
        </p:txBody>
      </p:sp>
      <p:pic>
        <p:nvPicPr>
          <p:cNvPr id="2066" name="Рисунок 11" descr="https://www.belstat.gov.by/upload-belstat/upload-belstat-image/SDG/11_sustainable_cities_communitie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9" y="2983250"/>
            <a:ext cx="525462" cy="5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344910" y="3510749"/>
            <a:ext cx="3229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12 ОТВЕТСТВЕННОЕ ПОТРЕБЛЕНИЕ И ПРОИЗВОДСТВО</a:t>
            </a:r>
            <a:endParaRPr lang="ru-RU" sz="1200" dirty="0"/>
          </a:p>
        </p:txBody>
      </p:sp>
      <p:pic>
        <p:nvPicPr>
          <p:cNvPr id="2067" name="Рисунок 12" descr="https://www.belstat.gov.by/upload-belstat/upload-belstat-image/SDG/12_responsible_consumption_producti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9" y="3505879"/>
            <a:ext cx="521262" cy="5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13" descr="https://www.belstat.gov.by/upload-belstat/upload-belstat-image/SDG/13_climate_acti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35" y="4062327"/>
            <a:ext cx="522189" cy="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08963" y="4166199"/>
            <a:ext cx="3367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13 БОРЬБА С ИЗМЕНЕНИЕМ КЛИМАТА 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408963" y="4714675"/>
            <a:ext cx="355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14 СОХРАНЕНИЕ МОРСКИХ ЭКОСИСТЕМ </a:t>
            </a:r>
            <a:endParaRPr lang="ru-RU" sz="1200" dirty="0"/>
          </a:p>
        </p:txBody>
      </p:sp>
      <p:pic>
        <p:nvPicPr>
          <p:cNvPr id="2069" name="Рисунок 14" descr="https://www.belstat.gov.by/upload-belstat/upload-belstat-image/SDG/14_life_below_wate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35" y="4585986"/>
            <a:ext cx="534376" cy="5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408963" y="5279798"/>
            <a:ext cx="3234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15 СОХРАНЕНИЕ ЭКОСИСТЕМ СУШИ</a:t>
            </a:r>
            <a:endParaRPr lang="ru-RU" sz="1200" dirty="0"/>
          </a:p>
        </p:txBody>
      </p:sp>
      <p:pic>
        <p:nvPicPr>
          <p:cNvPr id="2070" name="Рисунок 16" descr="https://www.belstat.gov.by/upload-belstat/upload-belstat-image/SDG/15_life_on_lan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137356"/>
            <a:ext cx="560786" cy="5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408963" y="5832223"/>
            <a:ext cx="22828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16 МИР И ПРАВОСУДИЕ </a:t>
            </a:r>
            <a:endParaRPr lang="ru-RU" sz="1200" dirty="0"/>
          </a:p>
        </p:txBody>
      </p:sp>
      <p:pic>
        <p:nvPicPr>
          <p:cNvPr id="2071" name="Рисунок 17" descr="https://www.belstat.gov.by/upload-belstat/upload-belstat-image/SDG/16_peace_justice_strong_institutions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64" y="5657428"/>
            <a:ext cx="564479" cy="5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344910" y="6262739"/>
            <a:ext cx="3298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ЦУР 17 ПАРТНЕРСТВО В ИНТЕРЕСАХ УСТОЙЧИВОГО РАЗВИТИЯ</a:t>
            </a:r>
            <a:endParaRPr lang="ru-RU" sz="1200" dirty="0"/>
          </a:p>
        </p:txBody>
      </p:sp>
      <p:pic>
        <p:nvPicPr>
          <p:cNvPr id="2072" name="Рисунок 18" descr="https://www.belstat.gov.by/upload-belstat/upload-belstat-image/SDG/17_partnership_for_the_goals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6222940"/>
            <a:ext cx="587496" cy="5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5872" y="937429"/>
            <a:ext cx="9904576" cy="536146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Могилевская область с населением более 1 миллиона человек является устойчиво развивающимся регионом: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обладающим благоприятными и безопасными условиями для жизни, развития и самореализации граждан;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опирающимся на развитую диверсифицированную «зеленую» экономику, главными драйверами роста которой выступают </a:t>
            </a:r>
            <a:r>
              <a:rPr lang="ru-RU" sz="2000" b="1" i="1" dirty="0" err="1">
                <a:latin typeface="Times New Roman"/>
                <a:ea typeface="Calibri"/>
                <a:cs typeface="Times New Roman"/>
              </a:rPr>
              <a:t>экологизация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2000" b="1" i="1" dirty="0" err="1">
                <a:latin typeface="Times New Roman"/>
                <a:ea typeface="Calibri"/>
                <a:cs typeface="Times New Roman"/>
              </a:rPr>
              <a:t>цифровизация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, рациональное использование местных сырьевых ресурсов и циркулярная экономика (основанная на возобновлении ресурсов);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характеризующимся интеллектуально развитым, гуманным, поликультурным, справедливым, толерантным, инклюзивным, гендерно равноправным и социально ответственным обществом, сохраняющим этнокультурную идентичность;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стремящимся к климатической нейтральности, минимизации воздействия на окружающую среду, сохранению природных ресурсов и биоразнообразия;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отличающимся системой вовлеченного управления развитием, учитывающей интересы всех слоев населения, всех уровней административно-территориального деления и населенных пунктов, входящих в состав Могилевской области.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9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901" y="252006"/>
            <a:ext cx="7352232" cy="206819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ОПЕРАТИВНАЯ ОБСТАНОВКА В ОБЛАСТИ.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БЕЗОПАСНОСТЬ НА ВОДОЕМАХ. ДЕТСКАЯ ШАЛОСТЬ С ОГНЕМ. ЭЛЕКТРОБЕЗОПАСНОСТЬ.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БЕЗОПАСНОСТЬ НА ОБЪЕКТАХ АПК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215" y="2531780"/>
            <a:ext cx="6272613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 6 месяцев текущего года в области произошло 427  пожаров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(в 2022 г.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386 пожаров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(+ 10 %).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огибло 39 человек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2022 г. –                               46 человек)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Пострадало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46 человек, в том числе 1 ребенок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2022г. –             36человек,  в том числе 1 ребенок)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результате пожаров уничтожено 77 строений, 13 единиц техники, 2 головы скота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2022г. – 80 строений, 26 единиц техники, 1 голова скота)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9215" y="5070491"/>
            <a:ext cx="627261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Быховском районе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 этот период произошло 15 пожаров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(в 2022 г.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18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пожаров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огибших нет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2022 г. – 1 человек)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72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142" y="247828"/>
            <a:ext cx="10858858" cy="602011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Информация по травматизму и гибели детей от внешних причин в Быховском районе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За летний период 2023 год в районе произошло три случая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травмирования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детей, один из них с гибелью ребенка: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13.06.2023 около 13.30 несовершеннолетний 2012 года рождения, учащийся ГУО «Средняя школа № 2 г. Быхова», играя с друзьями в неиспользуемом здании по улице Гришина города Быхова, упал с высоты второго этажа и получил травмы;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22.06.2023 учащийся ГУО «Средняя школа № 1 г. Быхова» 2009 года рождения, находясь в гостях у друга 2010 года рождения, так же учащегося ГУО «Средняя школа № 1 г. Быхова», получил ранение в область лица из пневматического ружья;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11.07.2023 в песчаном карьере не далеко от улицы Юбилейной города Быхова под завалом песка погиб несовершеннолетний 2013 года рождения, учащийся ГУО «Средняя школа № 2 г. Быхова».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Причиной несчастных случаев среди несовершеннолетних, за частую, является их беспечность и отсутствие контроля со стороны родителей за времяпрепровождением детей, особенно в летний период.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Уважаемые родители! Не оставляйте своих детей без присмотра. От Вашей родительской ответственности зависит жизнь и здоровье Вашего ребенка!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977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8318" y="1196412"/>
            <a:ext cx="8517306" cy="472437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Без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не будет... Без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вызовы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Президента </a:t>
            </a:r>
            <a:r>
              <a:rPr lang="ru-RU" sz="2300" b="1" spc="120" dirty="0">
                <a:latin typeface="Impact" panose="020B0806030902050204" pitchFamily="34" charset="0"/>
              </a:rPr>
              <a:t>Республики Беларусь </a:t>
            </a:r>
            <a:endParaRPr lang="ru-RU" sz="2300" b="1" spc="12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А.Г.Лукашенко на </a:t>
            </a:r>
            <a:r>
              <a:rPr lang="ru-RU" sz="2300" b="1" spc="120" dirty="0">
                <a:latin typeface="Impact" panose="020B0806030902050204" pitchFamily="34" charset="0"/>
              </a:rPr>
              <a:t>совещании </a:t>
            </a:r>
            <a:endParaRPr lang="ru-RU" sz="2300" b="1" spc="12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по </a:t>
            </a:r>
            <a:r>
              <a:rPr lang="ru-RU" sz="2300" b="1" spc="120" dirty="0">
                <a:latin typeface="Impact" panose="020B0806030902050204" pitchFamily="34" charset="0"/>
              </a:rPr>
              <a:t>актуальным </a:t>
            </a:r>
            <a:r>
              <a:rPr lang="ru-RU" sz="2300" b="1" spc="120" dirty="0" smtClean="0">
                <a:latin typeface="Impact" panose="020B0806030902050204" pitchFamily="34" charset="0"/>
              </a:rPr>
              <a:t>вопросам здравоохранения </a:t>
            </a:r>
            <a:endParaRPr lang="ru-RU" sz="2300" b="1" spc="120" dirty="0">
              <a:latin typeface="Impact" panose="020B0806030902050204" pitchFamily="34" charset="0"/>
            </a:endParaRPr>
          </a:p>
          <a:p>
            <a:pPr algn="r"/>
            <a:r>
              <a:rPr lang="ru-RU" sz="2000" b="1" spc="120" dirty="0">
                <a:latin typeface="Impact" panose="020B0806030902050204" pitchFamily="34" charset="0"/>
              </a:rPr>
              <a:t>23 мая 2023 г</a:t>
            </a:r>
            <a:r>
              <a:rPr lang="ru-RU" sz="2000" b="1" spc="120" dirty="0" smtClean="0">
                <a:latin typeface="Impact" panose="020B0806030902050204" pitchFamily="34" charset="0"/>
              </a:rPr>
              <a:t>.</a:t>
            </a:r>
            <a:r>
              <a:rPr lang="ru-RU" altLang="zh-CN" sz="3600" spc="120" dirty="0" smtClean="0">
                <a:solidFill>
                  <a:srgbClr val="00006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3600" spc="120" dirty="0">
              <a:solidFill>
                <a:srgbClr val="000066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2669" y="338932"/>
            <a:ext cx="8643549" cy="623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Здоровье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о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завтрашнем 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дне. . . 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Чтобы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И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just"/>
            <a:endParaRPr lang="ru-RU" sz="2000" b="1" dirty="0" smtClean="0">
              <a:latin typeface="Impact" panose="020B0806030902050204" pitchFamily="34" charset="0"/>
            </a:endParaRPr>
          </a:p>
          <a:p>
            <a:pPr algn="just"/>
            <a:endParaRPr lang="ru-RU" sz="2000" b="1" i="1" dirty="0">
              <a:latin typeface="Monotype Corsiva" panose="03010101010201010101" pitchFamily="66" charset="0"/>
            </a:endParaRPr>
          </a:p>
          <a:p>
            <a:pPr algn="r"/>
            <a:r>
              <a:rPr lang="ru-RU" b="1" dirty="0" smtClean="0">
                <a:latin typeface="Monotype Corsiva" panose="03010101010201010101" pitchFamily="66" charset="0"/>
              </a:rPr>
              <a:t>	</a:t>
            </a:r>
            <a:r>
              <a:rPr lang="ru-RU" sz="2300" b="1" spc="120" dirty="0" smtClean="0">
                <a:latin typeface="Impact" panose="020B0806030902050204" pitchFamily="34" charset="0"/>
              </a:rPr>
              <a:t>Из </a:t>
            </a:r>
            <a:r>
              <a:rPr lang="ru-RU" sz="2300" b="1" spc="120" dirty="0">
                <a:latin typeface="Impact" panose="020B0806030902050204" pitchFamily="34" charset="0"/>
              </a:rPr>
              <a:t>выступления Главы </a:t>
            </a:r>
            <a:r>
              <a:rPr lang="ru-RU" sz="2300" b="1" spc="120" dirty="0" smtClean="0">
                <a:latin typeface="Impact" panose="020B0806030902050204" pitchFamily="34" charset="0"/>
              </a:rPr>
              <a:t>государства А.Г.Лукашенко </a:t>
            </a:r>
            <a:br>
              <a:rPr lang="ru-RU" sz="2300" b="1" spc="120" dirty="0" smtClean="0">
                <a:latin typeface="Impact" panose="020B0806030902050204" pitchFamily="34" charset="0"/>
              </a:rPr>
            </a:br>
            <a:r>
              <a:rPr lang="ru-RU" sz="2300" b="1" spc="120" dirty="0" smtClean="0">
                <a:latin typeface="Impact" panose="020B0806030902050204" pitchFamily="34" charset="0"/>
              </a:rPr>
              <a:t>с  Посланием </a:t>
            </a:r>
            <a:r>
              <a:rPr lang="ru-RU" sz="2300" b="1" spc="120" dirty="0">
                <a:latin typeface="Impact" panose="020B0806030902050204" pitchFamily="34" charset="0"/>
              </a:rPr>
              <a:t>белорусскому народу </a:t>
            </a:r>
            <a:r>
              <a:rPr lang="ru-RU" sz="2300" b="1" spc="120" dirty="0" smtClean="0">
                <a:latin typeface="Impact" panose="020B0806030902050204" pitchFamily="34" charset="0"/>
              </a:rPr>
              <a:t/>
            </a:r>
            <a:br>
              <a:rPr lang="ru-RU" sz="2300" b="1" spc="120" dirty="0" smtClean="0">
                <a:latin typeface="Impact" panose="020B0806030902050204" pitchFamily="34" charset="0"/>
              </a:rPr>
            </a:br>
            <a:r>
              <a:rPr lang="ru-RU" sz="2300" b="1" spc="120" dirty="0" smtClean="0">
                <a:latin typeface="Impact" panose="020B0806030902050204" pitchFamily="34" charset="0"/>
              </a:rPr>
              <a:t>и </a:t>
            </a:r>
            <a:r>
              <a:rPr lang="ru-RU" sz="2300" b="1" spc="120" dirty="0">
                <a:latin typeface="Impact" panose="020B0806030902050204" pitchFamily="34" charset="0"/>
              </a:rPr>
              <a:t>Национальному собранию Республики Беларусь </a:t>
            </a:r>
            <a:endParaRPr lang="ru-RU" sz="2300" spc="120" dirty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	</a:t>
            </a:r>
            <a:r>
              <a:rPr lang="ru-RU" sz="2000" b="1" spc="120" dirty="0" smtClean="0">
                <a:latin typeface="Impact" panose="020B0806030902050204" pitchFamily="34" charset="0"/>
              </a:rPr>
              <a:t>30 </a:t>
            </a:r>
            <a:r>
              <a:rPr lang="ru-RU" sz="2000" b="1" spc="120" dirty="0">
                <a:latin typeface="Impact" panose="020B0806030902050204" pitchFamily="34" charset="0"/>
              </a:rPr>
              <a:t>марта 2023 г</a:t>
            </a:r>
            <a:r>
              <a:rPr lang="ru-RU" sz="2000" b="1" spc="120" dirty="0" smtClean="0">
                <a:latin typeface="Impact" panose="020B0806030902050204" pitchFamily="34" charset="0"/>
              </a:rPr>
              <a:t>.</a:t>
            </a:r>
            <a:r>
              <a:rPr lang="ru-RU" altLang="zh-CN" sz="3600" spc="120" dirty="0" smtClean="0">
                <a:solidFill>
                  <a:srgbClr val="00006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3600" spc="120" dirty="0">
              <a:solidFill>
                <a:srgbClr val="000066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887476" y="598894"/>
            <a:ext cx="11412102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FF0000"/>
                </a:solidFill>
                <a:latin typeface="Impact" panose="020B0806030902050204" pitchFamily="34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FF0000"/>
                </a:solidFill>
                <a:latin typeface="Impact" panose="020B0806030902050204" pitchFamily="34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1937467" y="1583779"/>
            <a:ext cx="9312119" cy="11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5457" y="2775388"/>
            <a:ext cx="11015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о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сновные национальные интересы в демографической сфере;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1359" y="3607146"/>
            <a:ext cx="11015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внутренние источники угроз национальной безопасности в демографической сфере;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5457" y="4397075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о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сновной внешний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источник угроз национальной безопасности в демографической сфере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7261" y="5158978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2725838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355251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4353740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5109428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6" y="588110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8652" y="5930657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важнейшие направления защиты от внешних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угроз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в демографической сфере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652" y="1710702"/>
            <a:ext cx="11037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pc="12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 учетом проекта </a:t>
            </a:r>
            <a:r>
              <a:rPr lang="ru-RU" spc="12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488141" y="598894"/>
            <a:ext cx="10703859" cy="53860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8285E"/>
                </a:solidFill>
                <a:latin typeface="Impact" panose="020B0806030902050204" pitchFamily="34" charset="0"/>
              </a:rPr>
              <a:t>2</a:t>
            </a:r>
            <a:r>
              <a:rPr lang="ru-RU" sz="2900" b="1" spc="120" dirty="0" smtClean="0">
                <a:solidFill>
                  <a:srgbClr val="08285E"/>
                </a:solidFill>
                <a:latin typeface="Impact" panose="020B0806030902050204" pitchFamily="34" charset="0"/>
              </a:rPr>
              <a:t>.</a:t>
            </a:r>
            <a:r>
              <a:rPr lang="ru-RU" sz="2900" b="1" spc="120" dirty="0">
                <a:solidFill>
                  <a:srgbClr val="08285E"/>
                </a:solidFill>
                <a:latin typeface="Impact" panose="020B0806030902050204" pitchFamily="34" charset="0"/>
              </a:rPr>
              <a:t> </a:t>
            </a:r>
            <a:r>
              <a:rPr lang="ru-RU" sz="29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2127809" y="1258562"/>
            <a:ext cx="9312119" cy="11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7119" y="2453975"/>
            <a:ext cx="933340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Негативные тенденции: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3550" y="3610715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уменьшение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числа женщин репродуктивного возраста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3550" y="4233895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неустойчивость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брачных союзов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3551" y="4797520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высокая частота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искусственного прерывания беременности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892167" y="293005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892168" y="4117436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904375" y="471632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904376" y="5285914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904377" y="584509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53551" y="5335464"/>
            <a:ext cx="92605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рост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гинекологических заболеваний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3551" y="5873408"/>
            <a:ext cx="93412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высокий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уровень женского и мужского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бесплодия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892166" y="355360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7119" y="3032345"/>
            <a:ext cx="9333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превышение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смертности над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рождаемостью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Приоритет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в сфере стимулирования рождаемости – </a:t>
            </a:r>
            <a:endParaRPr lang="ru-RU" sz="220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развитие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системы поддержки семей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акцентом на рождение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вторых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и последующих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детей</a:t>
            </a:r>
            <a:endParaRPr lang="ru-RU" sz="220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Right Triangle 45"/>
          <p:cNvSpPr/>
          <p:nvPr/>
        </p:nvSpPr>
        <p:spPr>
          <a:xfrm rot="16200000" flipH="1">
            <a:off x="5926372" y="5399505"/>
            <a:ext cx="762767" cy="832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75580"/>
              </a:gs>
              <a:gs pos="34000">
                <a:srgbClr val="4FACFE"/>
              </a:gs>
              <a:gs pos="49138">
                <a:srgbClr val="28CFFE"/>
              </a:gs>
              <a:gs pos="100000">
                <a:srgbClr val="00F2FE"/>
              </a:gs>
            </a:gsLst>
            <a:lin ang="599999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6" name="Freeform: Shape 57"/>
          <p:cNvSpPr/>
          <p:nvPr/>
        </p:nvSpPr>
        <p:spPr>
          <a:xfrm>
            <a:off x="6077527" y="4473467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7" name="Right Triangle 60"/>
          <p:cNvSpPr/>
          <p:nvPr/>
        </p:nvSpPr>
        <p:spPr>
          <a:xfrm rot="16200000" flipH="1">
            <a:off x="6360391" y="3672194"/>
            <a:ext cx="819042" cy="78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9000">
                <a:srgbClr val="FF2A70"/>
              </a:gs>
              <a:gs pos="64999">
                <a:srgbClr val="E1359B"/>
              </a:gs>
              <a:gs pos="92000">
                <a:srgbClr val="752679"/>
              </a:gs>
            </a:gsLst>
            <a:lin ang="96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8" name="Right Triangle 61"/>
          <p:cNvSpPr/>
          <p:nvPr/>
        </p:nvSpPr>
        <p:spPr>
          <a:xfrm rot="5400000">
            <a:off x="5861215" y="4602396"/>
            <a:ext cx="879668" cy="77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45">
                <a:srgbClr val="2C124C"/>
              </a:gs>
              <a:gs pos="37000">
                <a:srgbClr val="6428AA"/>
              </a:gs>
              <a:gs pos="66209">
                <a:srgbClr val="863DC8"/>
              </a:gs>
              <a:gs pos="99804">
                <a:srgbClr val="A852E6"/>
              </a:gs>
            </a:gsLst>
            <a:lin ang="20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4806917" y="3503090"/>
            <a:ext cx="2168721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5993068" y="2511849"/>
            <a:ext cx="2293922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468025" y="4243806"/>
            <a:ext cx="3680343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сли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1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423544" y="1702862"/>
            <a:ext cx="3651028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ланируют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которые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1582924" y="3134641"/>
            <a:ext cx="3457808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всем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необходимым</a:t>
            </a:r>
            <a:endParaRPr sz="1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376877" y="97436"/>
            <a:ext cx="1181512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Результаты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республиканского опроса, </a:t>
            </a:r>
            <a:b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проведенного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в апреле 2023 г. </a:t>
            </a: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Институтом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социологии НАН </a:t>
            </a: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Беларуси</a:t>
            </a:r>
            <a:endParaRPr lang="ru-RU" sz="295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ight Triangle 70"/>
          <p:cNvSpPr/>
          <p:nvPr/>
        </p:nvSpPr>
        <p:spPr>
          <a:xfrm rot="5400000">
            <a:off x="5882130" y="2572804"/>
            <a:ext cx="781725" cy="832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8000">
                <a:srgbClr val="FF4740"/>
              </a:gs>
              <a:gs pos="64000">
                <a:srgbClr val="FF3847"/>
              </a:gs>
              <a:gs pos="100000">
                <a:srgbClr val="8B1F28"/>
              </a:gs>
            </a:gsLst>
            <a:lin ang="11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Freeform: Shape 72"/>
          <p:cNvSpPr/>
          <p:nvPr/>
        </p:nvSpPr>
        <p:spPr>
          <a:xfrm flipH="1">
            <a:off x="4996872" y="1365768"/>
            <a:ext cx="233127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1352661" y="1128314"/>
            <a:ext cx="3831814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меют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%)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554298" y="410496"/>
            <a:ext cx="11465169" cy="749141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3</a:t>
            </a:r>
            <a:r>
              <a:rPr lang="ru-RU" sz="2200" spc="12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. Ключевые направления деятельности белорусского государства </a:t>
            </a: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по </a:t>
            </a:r>
            <a:r>
              <a:rPr lang="ru-RU" sz="2200" spc="12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обеспечению демографической безопасности</a:t>
            </a:r>
            <a:endParaRPr lang="ru-RU" altLang="zh-CN" sz="2200" spc="12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941108" y="1165091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矩形 4"/>
          <p:cNvSpPr/>
          <p:nvPr/>
        </p:nvSpPr>
        <p:spPr>
          <a:xfrm>
            <a:off x="336692" y="1841209"/>
            <a:ext cx="2488194" cy="89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18060" y="1971153"/>
            <a:ext cx="2325458" cy="612934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Конституция </a:t>
            </a:r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Республики Беларусь</a:t>
            </a:r>
            <a:endParaRPr lang="ru-RU" altLang="zh-CN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9" name="矩形 4"/>
          <p:cNvSpPr/>
          <p:nvPr/>
        </p:nvSpPr>
        <p:spPr>
          <a:xfrm>
            <a:off x="3249738" y="1862652"/>
            <a:ext cx="2488194" cy="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379554" y="1908872"/>
            <a:ext cx="2256270" cy="817245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Кодекс </a:t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Республики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браке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семье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6454066" y="1839163"/>
            <a:ext cx="2488194" cy="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5434" y="1876940"/>
            <a:ext cx="2325458" cy="817245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Указ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Президента Республики 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21 января 1998 г. № 46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195300" y="1862651"/>
            <a:ext cx="2916000" cy="829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9265004" y="1732790"/>
            <a:ext cx="2679935" cy="1089660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Программа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социально-экономического развития Республики 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2021–2025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годы</a:t>
            </a:r>
            <a:r>
              <a:rPr lang="ru-RU" altLang="zh-CN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 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28528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0065415" y="4334781"/>
            <a:ext cx="2" cy="19165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66981" y="1461805"/>
            <a:ext cx="8686800" cy="244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686317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436836" y="1505240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88314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566934" y="2675166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несколько документов 37"/>
          <p:cNvSpPr/>
          <p:nvPr/>
        </p:nvSpPr>
        <p:spPr>
          <a:xfrm>
            <a:off x="93868" y="2980590"/>
            <a:ext cx="2737207" cy="3032284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38546" y="3787767"/>
            <a:ext cx="2230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«Брак как союз женщины и мужчины, семья, материнство, отцовство и детство находятся 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4507689" y="2692589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несколько документов 67"/>
          <p:cNvSpPr/>
          <p:nvPr/>
        </p:nvSpPr>
        <p:spPr>
          <a:xfrm>
            <a:off x="3075918" y="2980589"/>
            <a:ext cx="2731901" cy="3032284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075918" y="4104316"/>
            <a:ext cx="2327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З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аконодательство </a:t>
            </a:r>
            <a:b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о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655652" y="2692589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Блок-схема: несколько документов 73"/>
          <p:cNvSpPr/>
          <p:nvPr/>
        </p:nvSpPr>
        <p:spPr>
          <a:xfrm>
            <a:off x="6286883" y="3011385"/>
            <a:ext cx="2689678" cy="3001488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309277" y="4126811"/>
            <a:ext cx="23770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543425" y="2755452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Блок-схема: несколько документов 76"/>
          <p:cNvSpPr/>
          <p:nvPr/>
        </p:nvSpPr>
        <p:spPr>
          <a:xfrm>
            <a:off x="9455624" y="3079582"/>
            <a:ext cx="2655675" cy="3664118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77"/>
          <p:cNvSpPr txBox="1"/>
          <p:nvPr/>
        </p:nvSpPr>
        <p:spPr>
          <a:xfrm>
            <a:off x="9563957" y="3768993"/>
            <a:ext cx="2178685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kern="1200">
                <a:solidFill>
                  <a:srgbClr val="000066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«Здоровье народа и демографическая безопасность Республики Беларусь» на 2021–2025 годы,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kern="1200">
                <a:solidFill>
                  <a:srgbClr val="000066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и национальные планы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628629" y="175112"/>
            <a:ext cx="114168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000" dirty="0">
                <a:solidFill>
                  <a:srgbClr val="002060"/>
                </a:solidFill>
                <a:latin typeface="Impact" panose="020B0806030902050204" pitchFamily="34" charset="0"/>
              </a:rPr>
              <a:t>4. Социальная защита матери и ребенка</a:t>
            </a:r>
          </a:p>
        </p:txBody>
      </p:sp>
      <p:cxnSp>
        <p:nvCxnSpPr>
          <p:cNvPr id="3" name="直接连接符 13"/>
          <p:cNvCxnSpPr/>
          <p:nvPr/>
        </p:nvCxnSpPr>
        <p:spPr>
          <a:xfrm>
            <a:off x="1186961" y="698332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2469" y="855310"/>
            <a:ext cx="107529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2469" y="1955580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субсидии;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930993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92469" y="2526591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адресная социальная помощь;</a:t>
            </a:r>
          </a:p>
        </p:txBody>
      </p: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92469" y="3634070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программы, реализуемые в территориальных центрах;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57300" y="4802105"/>
            <a:ext cx="10840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Национальная комиссия по правам ребенка;</a:t>
            </a:r>
          </a:p>
        </p:txBody>
      </p: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57300" y="4225817"/>
            <a:ext cx="10840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9713" y="5395492"/>
            <a:ext cx="1080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713" y="5948804"/>
            <a:ext cx="1080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2469" y="1389455"/>
            <a:ext cx="10752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программа семейного капитала;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469" y="3059541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072659" y="293117"/>
            <a:ext cx="1129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6.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 Формирование ценностей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семьи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, брака, материнства и отцовства </a:t>
            </a:r>
          </a:p>
        </p:txBody>
      </p:sp>
      <p:cxnSp>
        <p:nvCxnSpPr>
          <p:cNvPr id="3" name="直接连接符 13"/>
          <p:cNvCxnSpPr/>
          <p:nvPr/>
        </p:nvCxnSpPr>
        <p:spPr>
          <a:xfrm>
            <a:off x="2250830" y="816337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5221" y="1126900"/>
            <a:ext cx="10726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День семьи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(15 мая)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, День матери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(14 октября)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, День отца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(21 октября)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930993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71596" y="3534070"/>
            <a:ext cx="10700242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общественных объединений: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профсоюзная акция </a:t>
            </a:r>
            <a:r>
              <a:rPr lang="ru-RU" sz="1400" spc="100" dirty="0">
                <a:solidFill>
                  <a:srgbClr val="000066"/>
                </a:solidFill>
                <a:latin typeface="Impact" panose="020B0806030902050204" pitchFamily="34" charset="0"/>
              </a:rPr>
              <a:t>«Поздравим маму вместе!», инициатива «Компании, дружественные </a:t>
            </a: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родителям» и т.п.);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Белорусский союз женщин (создание Музеев матери, региональный фестиваль «Семьи за мир и созидание!», акция «Моя семья – моя страна» и т.п.);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др. общественные объединения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45220" y="5461697"/>
            <a:ext cx="10700213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</a:t>
            </a:r>
            <a:r>
              <a:rPr lang="ru-RU" sz="2000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государственных средств 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массовой информации: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фотоконкурс «Счастливая семья»;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46" y="1750715"/>
            <a:ext cx="10752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1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учреждений образования: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учебные программы факультативных занятий для учеников 9-10 классов школ «Основы семейной жизни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»; </a:t>
            </a:r>
            <a:endParaRPr lang="ru-RU" sz="1400" spc="110" dirty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проект «Родительский университет» 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 др.</a:t>
            </a:r>
            <a:endParaRPr kumimoji="0" lang="ru-RU" sz="1400" b="0" i="0" u="none" strike="noStrike" kern="1200" cap="none" spc="110" normalizeH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596" y="2901344"/>
            <a:ext cx="1070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конкурс «Семья года» </a:t>
            </a:r>
          </a:p>
        </p:txBody>
      </p:sp>
      <p:sp>
        <p:nvSpPr>
          <p:cNvPr id="20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38007" y="104289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48" y="5687930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49" y="4011399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49" y="1843254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50" y="285471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186961" y="316928"/>
            <a:ext cx="108057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0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7</a:t>
            </a:r>
            <a:r>
              <a:rPr lang="ru-RU" sz="30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. </a:t>
            </a:r>
            <a:r>
              <a:rPr lang="ru-RU" sz="30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 Республика Беларусь </a:t>
            </a:r>
            <a:r>
              <a:rPr lang="ru-RU" sz="30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в международных рейтингах </a:t>
            </a:r>
            <a:endParaRPr lang="ru-RU" sz="3000" b="1" spc="12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ctr">
              <a:buNone/>
            </a:pP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1870290" y="870926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238" y="1170753"/>
            <a:ext cx="11778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стран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по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эффективности системы здравоохранения Беларусь в 2020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35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среди 57 стран. </a:t>
            </a:r>
            <a:endParaRPr lang="ru-RU" sz="200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825584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4443" y="1947015"/>
            <a:ext cx="1177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57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89 стран. </a:t>
            </a:r>
          </a:p>
        </p:txBody>
      </p: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04444" y="3015819"/>
            <a:ext cx="11787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54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204 стран.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3238" y="4399782"/>
            <a:ext cx="11778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перинатальной смертности Беларусь по итогам 2019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-15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53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стран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с наиболее низкими показателями.</a:t>
            </a:r>
          </a:p>
        </p:txBody>
      </p: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2464" y="3632903"/>
            <a:ext cx="11798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младенческой смертности Беларусь по итогам 2021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-10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238" y="5269869"/>
            <a:ext cx="11749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неонатальной смертности Беларусь по итогам 2020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-5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53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стран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177" y="6203017"/>
            <a:ext cx="11749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счастливого детства Беларусь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35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443" y="2432681"/>
            <a:ext cx="1177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лучших стран мира для рождения ребенка Беларусь в 2020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40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лнцестояние">
  <a:themeElements>
    <a:clrScheme name="Другая 7">
      <a:dk1>
        <a:sysClr val="windowText" lastClr="000000"/>
      </a:dk1>
      <a:lt1>
        <a:srgbClr val="FFFFFF"/>
      </a:lt1>
      <a:dk2>
        <a:srgbClr val="4F271C"/>
      </a:dk2>
      <a:lt2>
        <a:srgbClr val="005828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1258</Words>
  <Application>Microsoft Office PowerPoint</Application>
  <PresentationFormat>Произвольный</PresentationFormat>
  <Paragraphs>150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Солнцестояние</vt:lpstr>
      <vt:lpstr>        ДЕМОГРАФИЧЕСКАЯ БЕЗОПАСНОСТЬ –  ОСНОВА ПРОЦВЕТАНИЯ ОБЩЕСТВА,  ГЛАВНОЕ УСЛОВИЕ  РАЗВИТИЯ ГОСУДАРСТВА   единый день  информирования населения  20 июля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1</cp:lastModifiedBy>
  <cp:revision>203</cp:revision>
  <cp:lastPrinted>2023-06-28T15:14:24Z</cp:lastPrinted>
  <dcterms:created xsi:type="dcterms:W3CDTF">2023-06-27T13:11:58Z</dcterms:created>
  <dcterms:modified xsi:type="dcterms:W3CDTF">2023-07-31T09:39:45Z</dcterms:modified>
</cp:coreProperties>
</file>